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9"/>
  </p:notesMasterIdLst>
  <p:sldIdLst>
    <p:sldId id="256" r:id="rId2"/>
    <p:sldId id="257" r:id="rId3"/>
    <p:sldId id="259" r:id="rId4"/>
    <p:sldId id="261" r:id="rId5"/>
    <p:sldId id="258" r:id="rId6"/>
    <p:sldId id="263" r:id="rId7"/>
    <p:sldId id="262" r:id="rId8"/>
  </p:sldIdLst>
  <p:sldSz cx="10691813" cy="7559675"/>
  <p:notesSz cx="6858000" cy="9144000"/>
  <p:embeddedFontLst>
    <p:embeddedFont>
      <p:font typeface="Filson Pro" panose="02000000000000000000" pitchFamily="2" charset="77"/>
      <p:regular r:id="rId10"/>
      <p:bold r:id="rId11"/>
      <p:italic r:id="rId12"/>
    </p:embeddedFont>
    <p:embeddedFont>
      <p:font typeface="Filson Pro Book" panose="02000000000000000000" pitchFamily="2" charset="77"/>
      <p:regular r:id="rId1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F163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0"/>
    <p:restoredTop sz="94675"/>
  </p:normalViewPr>
  <p:slideViewPr>
    <p:cSldViewPr snapToGrid="0">
      <p:cViewPr>
        <p:scale>
          <a:sx n="98" d="100"/>
          <a:sy n="98" d="100"/>
        </p:scale>
        <p:origin x="696" y="3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2E5106-497B-A543-813B-FE4D30BA9080}" type="datetimeFigureOut">
              <a:rPr lang="en-GB" smtClean="0"/>
              <a:t>15/09/2026</a:t>
            </a:fld>
            <a:endParaRPr lang="en-GB"/>
          </a:p>
        </p:txBody>
      </p:sp>
      <p:sp>
        <p:nvSpPr>
          <p:cNvPr id="4" name="Slide Image Placeholder 3"/>
          <p:cNvSpPr>
            <a:spLocks noGrp="1" noRot="1" noChangeAspect="1"/>
          </p:cNvSpPr>
          <p:nvPr>
            <p:ph type="sldImg" idx="2"/>
          </p:nvPr>
        </p:nvSpPr>
        <p:spPr>
          <a:xfrm>
            <a:off x="1246188" y="1143000"/>
            <a:ext cx="4365625"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3E9DA7-0C2B-644B-9E46-55502679FA0F}" type="slidenum">
              <a:rPr lang="en-GB" smtClean="0"/>
              <a:t>‹#›</a:t>
            </a:fld>
            <a:endParaRPr lang="en-GB"/>
          </a:p>
        </p:txBody>
      </p:sp>
    </p:spTree>
    <p:extLst>
      <p:ext uri="{BB962C8B-B14F-4D97-AF65-F5344CB8AC3E}">
        <p14:creationId xmlns:p14="http://schemas.microsoft.com/office/powerpoint/2010/main" val="1129268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A3E9DA7-0C2B-644B-9E46-55502679FA0F}" type="slidenum">
              <a:rPr lang="en-GB" smtClean="0"/>
              <a:t>1</a:t>
            </a:fld>
            <a:endParaRPr lang="en-GB"/>
          </a:p>
        </p:txBody>
      </p:sp>
    </p:spTree>
    <p:extLst>
      <p:ext uri="{BB962C8B-B14F-4D97-AF65-F5344CB8AC3E}">
        <p14:creationId xmlns:p14="http://schemas.microsoft.com/office/powerpoint/2010/main" val="36277698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en-GB"/>
              <a:t>Click to edit Master title style</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CDA18CD-CFAA-C742-AA16-410DD82D19B2}"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7465D0-2AB4-6345-9598-AA3970B1C3EF}" type="slidenum">
              <a:rPr lang="en-GB" smtClean="0"/>
              <a:t>‹#›</a:t>
            </a:fld>
            <a:endParaRPr lang="en-GB"/>
          </a:p>
        </p:txBody>
      </p:sp>
    </p:spTree>
    <p:extLst>
      <p:ext uri="{BB962C8B-B14F-4D97-AF65-F5344CB8AC3E}">
        <p14:creationId xmlns:p14="http://schemas.microsoft.com/office/powerpoint/2010/main" val="2494475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44000" y="402484"/>
            <a:ext cx="3024000" cy="857515"/>
          </a:xfrm>
        </p:spPr>
        <p:txBody>
          <a:bodyPr lIns="0" tIns="0" rIns="0" bIns="0" anchor="t" anchorCtr="0"/>
          <a:lstStyle>
            <a:lvl1pPr>
              <a:defRPr sz="2200">
                <a:solidFill>
                  <a:schemeClr val="accent2"/>
                </a:solidFill>
                <a:latin typeface="Filson Pro" panose="02000000000000000000" pitchFamily="2" charset="77"/>
              </a:defRPr>
            </a:lvl1pPr>
          </a:lstStyle>
          <a:p>
            <a:r>
              <a:rPr lang="en-GB" dirty="0"/>
              <a:t>CLICK TO EDIT MASTER TITLE STYLE</a:t>
            </a:r>
            <a:endParaRPr lang="en-US" dirty="0"/>
          </a:p>
        </p:txBody>
      </p:sp>
      <p:sp>
        <p:nvSpPr>
          <p:cNvPr id="3" name="Content Placeholder 2"/>
          <p:cNvSpPr>
            <a:spLocks noGrp="1"/>
          </p:cNvSpPr>
          <p:nvPr>
            <p:ph idx="1"/>
          </p:nvPr>
        </p:nvSpPr>
        <p:spPr>
          <a:xfrm>
            <a:off x="1044000" y="1259999"/>
            <a:ext cx="3024000" cy="5897191"/>
          </a:xfrm>
        </p:spPr>
        <p:txBody>
          <a:bodyPr lIns="0" tIns="0" rIns="0" bIns="0"/>
          <a:lstStyle>
            <a:lvl1pPr>
              <a:defRPr sz="1000" b="0" i="0">
                <a:solidFill>
                  <a:schemeClr val="accent2"/>
                </a:solidFill>
                <a:latin typeface="Filson Pro Book" panose="02000000000000000000" pitchFamily="2" charset="77"/>
              </a:defRPr>
            </a:lvl1pPr>
            <a:lvl2pPr>
              <a:defRPr sz="1000" b="0" i="0">
                <a:solidFill>
                  <a:schemeClr val="accent2"/>
                </a:solidFill>
                <a:latin typeface="Filson Pro Book" panose="02000000000000000000" pitchFamily="2" charset="77"/>
              </a:defRPr>
            </a:lvl2pPr>
            <a:lvl3pPr>
              <a:defRPr sz="1000" b="0" i="0">
                <a:solidFill>
                  <a:schemeClr val="accent2"/>
                </a:solidFill>
                <a:latin typeface="Filson Pro Book" panose="02000000000000000000" pitchFamily="2" charset="77"/>
              </a:defRPr>
            </a:lvl3pPr>
            <a:lvl4pPr>
              <a:defRPr sz="1000" b="0" i="0">
                <a:solidFill>
                  <a:schemeClr val="accent2"/>
                </a:solidFill>
                <a:latin typeface="Filson Pro Book" panose="02000000000000000000" pitchFamily="2" charset="77"/>
              </a:defRPr>
            </a:lvl4pPr>
            <a:lvl5pPr>
              <a:defRPr sz="1000" b="0" i="0">
                <a:solidFill>
                  <a:schemeClr val="accent2"/>
                </a:solidFill>
                <a:latin typeface="Filson Pro Book" panose="02000000000000000000" pitchFamily="2" charset="77"/>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3477722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378402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en-GB"/>
              <a:t>Click to edit Master title style</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tint val="82000"/>
                  </a:schemeClr>
                </a:solidFill>
              </a:defRPr>
            </a:lvl1pPr>
            <a:lvl2pPr marL="503972" indent="0">
              <a:buNone/>
              <a:defRPr sz="2205">
                <a:solidFill>
                  <a:schemeClr val="tx1">
                    <a:tint val="82000"/>
                  </a:schemeClr>
                </a:solidFill>
              </a:defRPr>
            </a:lvl2pPr>
            <a:lvl3pPr marL="1007943" indent="0">
              <a:buNone/>
              <a:defRPr sz="1984">
                <a:solidFill>
                  <a:schemeClr val="tx1">
                    <a:tint val="82000"/>
                  </a:schemeClr>
                </a:solidFill>
              </a:defRPr>
            </a:lvl3pPr>
            <a:lvl4pPr marL="1511915" indent="0">
              <a:buNone/>
              <a:defRPr sz="1764">
                <a:solidFill>
                  <a:schemeClr val="tx1">
                    <a:tint val="82000"/>
                  </a:schemeClr>
                </a:solidFill>
              </a:defRPr>
            </a:lvl4pPr>
            <a:lvl5pPr marL="2015886" indent="0">
              <a:buNone/>
              <a:defRPr sz="1764">
                <a:solidFill>
                  <a:schemeClr val="tx1">
                    <a:tint val="82000"/>
                  </a:schemeClr>
                </a:solidFill>
              </a:defRPr>
            </a:lvl5pPr>
            <a:lvl6pPr marL="2519858" indent="0">
              <a:buNone/>
              <a:defRPr sz="1764">
                <a:solidFill>
                  <a:schemeClr val="tx1">
                    <a:tint val="82000"/>
                  </a:schemeClr>
                </a:solidFill>
              </a:defRPr>
            </a:lvl6pPr>
            <a:lvl7pPr marL="3023829" indent="0">
              <a:buNone/>
              <a:defRPr sz="1764">
                <a:solidFill>
                  <a:schemeClr val="tx1">
                    <a:tint val="82000"/>
                  </a:schemeClr>
                </a:solidFill>
              </a:defRPr>
            </a:lvl7pPr>
            <a:lvl8pPr marL="3527801" indent="0">
              <a:buNone/>
              <a:defRPr sz="1764">
                <a:solidFill>
                  <a:schemeClr val="tx1">
                    <a:tint val="82000"/>
                  </a:schemeClr>
                </a:solidFill>
              </a:defRPr>
            </a:lvl8pPr>
            <a:lvl9pPr marL="4031772" indent="0">
              <a:buNone/>
              <a:defRPr sz="1764">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CDA18CD-CFAA-C742-AA16-410DD82D19B2}"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7465D0-2AB4-6345-9598-AA3970B1C3EF}" type="slidenum">
              <a:rPr lang="en-GB" smtClean="0"/>
              <a:t>‹#›</a:t>
            </a:fld>
            <a:endParaRPr lang="en-GB"/>
          </a:p>
        </p:txBody>
      </p:sp>
    </p:spTree>
    <p:extLst>
      <p:ext uri="{BB962C8B-B14F-4D97-AF65-F5344CB8AC3E}">
        <p14:creationId xmlns:p14="http://schemas.microsoft.com/office/powerpoint/2010/main" val="3927414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CDA18CD-CFAA-C742-AA16-410DD82D19B2}"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27465D0-2AB4-6345-9598-AA3970B1C3EF}" type="slidenum">
              <a:rPr lang="en-GB" smtClean="0"/>
              <a:t>‹#›</a:t>
            </a:fld>
            <a:endParaRPr lang="en-GB"/>
          </a:p>
        </p:txBody>
      </p:sp>
    </p:spTree>
    <p:extLst>
      <p:ext uri="{BB962C8B-B14F-4D97-AF65-F5344CB8AC3E}">
        <p14:creationId xmlns:p14="http://schemas.microsoft.com/office/powerpoint/2010/main" val="4773900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en-GB"/>
              <a:t>Click to edit Master title style</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GB"/>
              <a:t>Click to edit Master text styles</a:t>
            </a:r>
          </a:p>
        </p:txBody>
      </p:sp>
      <p:sp>
        <p:nvSpPr>
          <p:cNvPr id="4" name="Content Placeholder 3"/>
          <p:cNvSpPr>
            <a:spLocks noGrp="1"/>
          </p:cNvSpPr>
          <p:nvPr>
            <p:ph sz="half" idx="2"/>
          </p:nvPr>
        </p:nvSpPr>
        <p:spPr>
          <a:xfrm>
            <a:off x="736456" y="2761381"/>
            <a:ext cx="4523137" cy="40615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en-GB"/>
              <a:t>Click to edit Master text styles</a:t>
            </a:r>
          </a:p>
        </p:txBody>
      </p:sp>
      <p:sp>
        <p:nvSpPr>
          <p:cNvPr id="6" name="Content Placeholder 5"/>
          <p:cNvSpPr>
            <a:spLocks noGrp="1"/>
          </p:cNvSpPr>
          <p:nvPr>
            <p:ph sz="quarter" idx="4"/>
          </p:nvPr>
        </p:nvSpPr>
        <p:spPr>
          <a:xfrm>
            <a:off x="5412731" y="2761381"/>
            <a:ext cx="4545413" cy="40615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CDA18CD-CFAA-C742-AA16-410DD82D19B2}" type="datetimeFigureOut">
              <a:rPr lang="en-GB" smtClean="0"/>
              <a:t>15/09/2026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27465D0-2AB4-6345-9598-AA3970B1C3EF}" type="slidenum">
              <a:rPr lang="en-GB" smtClean="0"/>
              <a:t>‹#›</a:t>
            </a:fld>
            <a:endParaRPr lang="en-GB"/>
          </a:p>
        </p:txBody>
      </p:sp>
    </p:spTree>
    <p:extLst>
      <p:ext uri="{BB962C8B-B14F-4D97-AF65-F5344CB8AC3E}">
        <p14:creationId xmlns:p14="http://schemas.microsoft.com/office/powerpoint/2010/main" val="3070368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CDA18CD-CFAA-C742-AA16-410DD82D19B2}" type="datetimeFigureOut">
              <a:rPr lang="en-GB" smtClean="0"/>
              <a:t>15/09/2026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27465D0-2AB4-6345-9598-AA3970B1C3EF}" type="slidenum">
              <a:rPr lang="en-GB" smtClean="0"/>
              <a:t>‹#›</a:t>
            </a:fld>
            <a:endParaRPr lang="en-GB"/>
          </a:p>
        </p:txBody>
      </p:sp>
    </p:spTree>
    <p:extLst>
      <p:ext uri="{BB962C8B-B14F-4D97-AF65-F5344CB8AC3E}">
        <p14:creationId xmlns:p14="http://schemas.microsoft.com/office/powerpoint/2010/main" val="2642478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DA18CD-CFAA-C742-AA16-410DD82D19B2}" type="datetimeFigureOut">
              <a:rPr lang="en-GB" smtClean="0"/>
              <a:t>15/09/2026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27465D0-2AB4-6345-9598-AA3970B1C3EF}" type="slidenum">
              <a:rPr lang="en-GB" smtClean="0"/>
              <a:t>‹#›</a:t>
            </a:fld>
            <a:endParaRPr lang="en-GB"/>
          </a:p>
        </p:txBody>
      </p:sp>
    </p:spTree>
    <p:extLst>
      <p:ext uri="{BB962C8B-B14F-4D97-AF65-F5344CB8AC3E}">
        <p14:creationId xmlns:p14="http://schemas.microsoft.com/office/powerpoint/2010/main" val="343436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n-GB"/>
              <a:t>Click to edit Master title style</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sp>
        <p:nvSpPr>
          <p:cNvPr id="5" name="Date Placeholder 4"/>
          <p:cNvSpPr>
            <a:spLocks noGrp="1"/>
          </p:cNvSpPr>
          <p:nvPr>
            <p:ph type="dt" sz="half" idx="10"/>
          </p:nvPr>
        </p:nvSpPr>
        <p:spPr/>
        <p:txBody>
          <a:bodyPr/>
          <a:lstStyle/>
          <a:p>
            <a:fld id="{1CDA18CD-CFAA-C742-AA16-410DD82D19B2}"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27465D0-2AB4-6345-9598-AA3970B1C3EF}" type="slidenum">
              <a:rPr lang="en-GB" smtClean="0"/>
              <a:t>‹#›</a:t>
            </a:fld>
            <a:endParaRPr lang="en-GB"/>
          </a:p>
        </p:txBody>
      </p:sp>
    </p:spTree>
    <p:extLst>
      <p:ext uri="{BB962C8B-B14F-4D97-AF65-F5344CB8AC3E}">
        <p14:creationId xmlns:p14="http://schemas.microsoft.com/office/powerpoint/2010/main" val="3500381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en-GB"/>
              <a:t>Click to edit Master title style</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en-GB"/>
              <a:t>Click icon to add picture</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sp>
        <p:nvSpPr>
          <p:cNvPr id="5" name="Date Placeholder 4"/>
          <p:cNvSpPr>
            <a:spLocks noGrp="1"/>
          </p:cNvSpPr>
          <p:nvPr>
            <p:ph type="dt" sz="half" idx="10"/>
          </p:nvPr>
        </p:nvSpPr>
        <p:spPr/>
        <p:txBody>
          <a:bodyPr/>
          <a:lstStyle/>
          <a:p>
            <a:fld id="{1CDA18CD-CFAA-C742-AA16-410DD82D19B2}" type="datetimeFigureOut">
              <a:rPr lang="en-GB" smtClean="0"/>
              <a:t>15/09/2026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27465D0-2AB4-6345-9598-AA3970B1C3EF}" type="slidenum">
              <a:rPr lang="en-GB" smtClean="0"/>
              <a:t>‹#›</a:t>
            </a:fld>
            <a:endParaRPr lang="en-GB"/>
          </a:p>
        </p:txBody>
      </p:sp>
    </p:spTree>
    <p:extLst>
      <p:ext uri="{BB962C8B-B14F-4D97-AF65-F5344CB8AC3E}">
        <p14:creationId xmlns:p14="http://schemas.microsoft.com/office/powerpoint/2010/main" val="16344952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CDA18CD-CFAA-C742-AA16-410DD82D19B2}"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7465D0-2AB4-6345-9598-AA3970B1C3EF}" type="slidenum">
              <a:rPr lang="en-GB" smtClean="0"/>
              <a:t>‹#›</a:t>
            </a:fld>
            <a:endParaRPr lang="en-GB"/>
          </a:p>
        </p:txBody>
      </p:sp>
    </p:spTree>
    <p:extLst>
      <p:ext uri="{BB962C8B-B14F-4D97-AF65-F5344CB8AC3E}">
        <p14:creationId xmlns:p14="http://schemas.microsoft.com/office/powerpoint/2010/main" val="31586500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CDA18CD-CFAA-C742-AA16-410DD82D19B2}" type="datetimeFigureOut">
              <a:rPr lang="en-GB" smtClean="0"/>
              <a:t>15/09/2026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27465D0-2AB4-6345-9598-AA3970B1C3EF}" type="slidenum">
              <a:rPr lang="en-GB" smtClean="0"/>
              <a:t>‹#›</a:t>
            </a:fld>
            <a:endParaRPr lang="en-GB"/>
          </a:p>
        </p:txBody>
      </p:sp>
    </p:spTree>
    <p:extLst>
      <p:ext uri="{BB962C8B-B14F-4D97-AF65-F5344CB8AC3E}">
        <p14:creationId xmlns:p14="http://schemas.microsoft.com/office/powerpoint/2010/main" val="37137272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82000"/>
                  </a:schemeClr>
                </a:solidFill>
              </a:defRPr>
            </a:lvl1pPr>
          </a:lstStyle>
          <a:p>
            <a:fld id="{1CDA18CD-CFAA-C742-AA16-410DD82D19B2}" type="datetimeFigureOut">
              <a:rPr lang="en-GB" smtClean="0"/>
              <a:t>15/09/2026</a:t>
            </a:fld>
            <a:endParaRPr lang="en-GB"/>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82000"/>
                  </a:schemeClr>
                </a:solidFill>
              </a:defRPr>
            </a:lvl1pPr>
          </a:lstStyle>
          <a:p>
            <a:fld id="{127465D0-2AB4-6345-9598-AA3970B1C3EF}" type="slidenum">
              <a:rPr lang="en-GB" smtClean="0"/>
              <a:t>‹#›</a:t>
            </a:fld>
            <a:endParaRPr lang="en-GB"/>
          </a:p>
        </p:txBody>
      </p:sp>
    </p:spTree>
    <p:extLst>
      <p:ext uri="{BB962C8B-B14F-4D97-AF65-F5344CB8AC3E}">
        <p14:creationId xmlns:p14="http://schemas.microsoft.com/office/powerpoint/2010/main" val="24294761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AD3F7BE-3023-23A3-9F7D-3C33B7EEBEFD}"/>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0" y="0"/>
            <a:ext cx="10691813" cy="7559675"/>
          </a:xfrm>
          <a:prstGeom prst="rect">
            <a:avLst/>
          </a:prstGeom>
        </p:spPr>
      </p:pic>
      <p:pic>
        <p:nvPicPr>
          <p:cNvPr id="9" name="Graphic 8">
            <a:extLst>
              <a:ext uri="{FF2B5EF4-FFF2-40B4-BE49-F238E27FC236}">
                <a16:creationId xmlns:a16="http://schemas.microsoft.com/office/drawing/2014/main" id="{647119C0-AEBC-94CA-6427-A9A2663E6C3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5806" y="0"/>
            <a:ext cx="3750632" cy="3852000"/>
          </a:xfrm>
          <a:prstGeom prst="rect">
            <a:avLst/>
          </a:prstGeom>
        </p:spPr>
      </p:pic>
      <p:sp>
        <p:nvSpPr>
          <p:cNvPr id="10" name="Title 1">
            <a:extLst>
              <a:ext uri="{FF2B5EF4-FFF2-40B4-BE49-F238E27FC236}">
                <a16:creationId xmlns:a16="http://schemas.microsoft.com/office/drawing/2014/main" id="{01E62D93-1EC5-BEBA-B18A-44E923EC7621}"/>
              </a:ext>
            </a:extLst>
          </p:cNvPr>
          <p:cNvSpPr txBox="1">
            <a:spLocks/>
          </p:cNvSpPr>
          <p:nvPr/>
        </p:nvSpPr>
        <p:spPr>
          <a:xfrm>
            <a:off x="735806" y="2272937"/>
            <a:ext cx="3750632" cy="444137"/>
          </a:xfrm>
          <a:prstGeom prst="rect">
            <a:avLst/>
          </a:prstGeom>
        </p:spPr>
        <p:txBody>
          <a:bodyPr vert="horz" lIns="91440" tIns="45720" rIns="91440" bIns="45720" rtlCol="0" anchor="ctr" anchorCtr="0">
            <a:normAutofit fontScale="97500"/>
          </a:bodyPr>
          <a:lstStyle>
            <a:lvl1pPr algn="ctr" defTabSz="1007943" rtl="0" eaLnBrk="1" latinLnBrk="0" hangingPunct="1">
              <a:lnSpc>
                <a:spcPct val="90000"/>
              </a:lnSpc>
              <a:spcBef>
                <a:spcPct val="0"/>
              </a:spcBef>
              <a:buNone/>
              <a:defRPr sz="6614" kern="1200">
                <a:solidFill>
                  <a:schemeClr val="tx1"/>
                </a:solidFill>
                <a:latin typeface="+mj-lt"/>
                <a:ea typeface="+mj-ea"/>
                <a:cs typeface="+mj-cs"/>
              </a:defRPr>
            </a:lvl1pPr>
          </a:lstStyle>
          <a:p>
            <a:r>
              <a:rPr lang="en-GB" sz="2000" spc="100" dirty="0">
                <a:solidFill>
                  <a:schemeClr val="bg1"/>
                </a:solidFill>
                <a:latin typeface="Filson Pro" panose="02000000000000000000" pitchFamily="2" charset="77"/>
              </a:rPr>
              <a:t>CHRISTMAS MENUS</a:t>
            </a:r>
          </a:p>
        </p:txBody>
      </p:sp>
    </p:spTree>
    <p:extLst>
      <p:ext uri="{BB962C8B-B14F-4D97-AF65-F5344CB8AC3E}">
        <p14:creationId xmlns:p14="http://schemas.microsoft.com/office/powerpoint/2010/main" val="4239242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896BCA1-56A7-26DC-D121-7B3BE5DE78DC}"/>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1" y="0"/>
            <a:ext cx="10691813" cy="7559675"/>
          </a:xfrm>
          <a:prstGeom prst="rect">
            <a:avLst/>
          </a:prstGeom>
        </p:spPr>
      </p:pic>
      <p:sp>
        <p:nvSpPr>
          <p:cNvPr id="5" name="Rectangle 4">
            <a:extLst>
              <a:ext uri="{FF2B5EF4-FFF2-40B4-BE49-F238E27FC236}">
                <a16:creationId xmlns:a16="http://schemas.microsoft.com/office/drawing/2014/main" id="{07D9B39D-EAA2-62E3-0471-0E4B6F8534FE}"/>
              </a:ext>
            </a:extLst>
          </p:cNvPr>
          <p:cNvSpPr/>
          <p:nvPr/>
        </p:nvSpPr>
        <p:spPr>
          <a:xfrm>
            <a:off x="6013800" y="0"/>
            <a:ext cx="3960000" cy="75596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AB78B5F6-FAD5-DA6C-3008-87B684F20824}"/>
              </a:ext>
            </a:extLst>
          </p:cNvPr>
          <p:cNvSpPr>
            <a:spLocks noGrp="1"/>
          </p:cNvSpPr>
          <p:nvPr>
            <p:ph type="title"/>
          </p:nvPr>
        </p:nvSpPr>
        <p:spPr>
          <a:xfrm>
            <a:off x="6301800" y="402484"/>
            <a:ext cx="3330572" cy="857515"/>
          </a:xfrm>
        </p:spPr>
        <p:txBody>
          <a:bodyPr>
            <a:normAutofit fontScale="90000"/>
          </a:bodyPr>
          <a:lstStyle/>
          <a:p>
            <a:r>
              <a:rPr lang="en-GB" spc="100" dirty="0">
                <a:solidFill>
                  <a:schemeClr val="accent1"/>
                </a:solidFill>
              </a:rPr>
              <a:t>CELEBRATE IN </a:t>
            </a:r>
            <a:br>
              <a:rPr lang="en-GB" spc="100" dirty="0">
                <a:solidFill>
                  <a:schemeClr val="accent1"/>
                </a:solidFill>
              </a:rPr>
            </a:br>
            <a:r>
              <a:rPr lang="en-GB" spc="100" dirty="0">
                <a:solidFill>
                  <a:schemeClr val="accent1"/>
                </a:solidFill>
              </a:rPr>
              <a:t>OUR CENTRAL </a:t>
            </a:r>
            <a:br>
              <a:rPr lang="en-GB" spc="100" dirty="0">
                <a:solidFill>
                  <a:schemeClr val="accent1"/>
                </a:solidFill>
              </a:rPr>
            </a:br>
            <a:r>
              <a:rPr lang="en-GB" spc="100" dirty="0">
                <a:solidFill>
                  <a:schemeClr val="accent1"/>
                </a:solidFill>
              </a:rPr>
              <a:t>LONDON TOWNHOUSE</a:t>
            </a:r>
          </a:p>
        </p:txBody>
      </p:sp>
      <p:sp>
        <p:nvSpPr>
          <p:cNvPr id="3" name="Content Placeholder 2">
            <a:extLst>
              <a:ext uri="{FF2B5EF4-FFF2-40B4-BE49-F238E27FC236}">
                <a16:creationId xmlns:a16="http://schemas.microsoft.com/office/drawing/2014/main" id="{F1F02656-1561-75A3-8D5A-A08EB9283EF9}"/>
              </a:ext>
            </a:extLst>
          </p:cNvPr>
          <p:cNvSpPr>
            <a:spLocks noGrp="1"/>
          </p:cNvSpPr>
          <p:nvPr>
            <p:ph idx="1"/>
          </p:nvPr>
        </p:nvSpPr>
        <p:spPr>
          <a:xfrm>
            <a:off x="6301799" y="1396314"/>
            <a:ext cx="3330573" cy="5760876"/>
          </a:xfrm>
        </p:spPr>
        <p:txBody>
          <a:bodyPr>
            <a:noAutofit/>
          </a:bodyPr>
          <a:lstStyle/>
          <a:p>
            <a:pPr marL="0" indent="0">
              <a:lnSpc>
                <a:spcPct val="100000"/>
              </a:lnSpc>
              <a:buNone/>
            </a:pPr>
            <a:r>
              <a:rPr lang="en-GB" dirty="0">
                <a:solidFill>
                  <a:srgbClr val="9F163A"/>
                </a:solidFill>
                <a:latin typeface="Filson Pro" panose="02000000000000000000" pitchFamily="2" charset="77"/>
              </a:rPr>
              <a:t>Located in the picturesque setting of Westminster, {10-11} Carlton House Terrace provides breath-taking views over St James’s Park and The Mall.</a:t>
            </a:r>
          </a:p>
          <a:p>
            <a:pPr marL="0" indent="0">
              <a:lnSpc>
                <a:spcPct val="100000"/>
              </a:lnSpc>
              <a:buNone/>
            </a:pPr>
            <a:r>
              <a:rPr lang="en-GB" dirty="0"/>
              <a:t>Enjoy intimate festive dining in your own private room or host an exclusive evening party, dancing the night away in the grand setting of our first floor overlooking the garden square.</a:t>
            </a:r>
          </a:p>
          <a:p>
            <a:pPr marL="0" indent="0">
              <a:lnSpc>
                <a:spcPct val="100000"/>
              </a:lnSpc>
              <a:buNone/>
            </a:pPr>
            <a:r>
              <a:rPr lang="en-GB" dirty="0"/>
              <a:t>Our wonderful catering partners </a:t>
            </a:r>
            <a:r>
              <a:rPr lang="en-GB" dirty="0" err="1">
                <a:solidFill>
                  <a:srgbClr val="9F163A"/>
                </a:solidFill>
                <a:latin typeface="Filson Pro" panose="02000000000000000000" pitchFamily="2" charset="77"/>
              </a:rPr>
              <a:t>Searcys</a:t>
            </a:r>
            <a:r>
              <a:rPr lang="en-GB" dirty="0"/>
              <a:t> will provide a sumptuous festive feast with a seasonal and sustainably sourced menu and no party is complete without music to dance the night away and </a:t>
            </a:r>
            <a:r>
              <a:rPr lang="en-GB" dirty="0">
                <a:solidFill>
                  <a:srgbClr val="9F163A"/>
                </a:solidFill>
                <a:latin typeface="Filson Pro" panose="02000000000000000000" pitchFamily="2" charset="77"/>
              </a:rPr>
              <a:t>Blank Canvas Entertainment </a:t>
            </a:r>
            <a:r>
              <a:rPr lang="en-GB" dirty="0"/>
              <a:t>will ensure that no one leaves the dance floor.</a:t>
            </a:r>
          </a:p>
          <a:p>
            <a:pPr marL="0" indent="0">
              <a:lnSpc>
                <a:spcPct val="100000"/>
              </a:lnSpc>
              <a:buNone/>
            </a:pPr>
            <a:br>
              <a:rPr lang="en-GB" dirty="0"/>
            </a:br>
            <a:br>
              <a:rPr lang="en-GB" dirty="0"/>
            </a:br>
            <a:endParaRPr lang="en-GB" dirty="0"/>
          </a:p>
          <a:p>
            <a:pPr marL="0" indent="0">
              <a:lnSpc>
                <a:spcPct val="100000"/>
              </a:lnSpc>
              <a:buNone/>
            </a:pPr>
            <a:br>
              <a:rPr lang="en-GB" dirty="0"/>
            </a:br>
            <a:endParaRPr lang="en-GB" dirty="0"/>
          </a:p>
          <a:p>
            <a:pPr marL="0" indent="0">
              <a:lnSpc>
                <a:spcPct val="100000"/>
              </a:lnSpc>
              <a:buNone/>
            </a:pPr>
            <a:r>
              <a:rPr lang="en-GB" dirty="0"/>
              <a:t>Like the beautiful building of {10-11} Carlton House Terrace, </a:t>
            </a:r>
            <a:r>
              <a:rPr lang="en-GB" dirty="0" err="1"/>
              <a:t>Searcys</a:t>
            </a:r>
            <a:r>
              <a:rPr lang="en-GB" dirty="0"/>
              <a:t> have a long and illustrious history since being established in 1847 by the chef to the Duke of Northumberland. </a:t>
            </a:r>
          </a:p>
          <a:p>
            <a:pPr marL="0" indent="0">
              <a:lnSpc>
                <a:spcPct val="100000"/>
              </a:lnSpc>
              <a:buNone/>
            </a:pPr>
            <a:r>
              <a:rPr lang="en-GB" dirty="0"/>
              <a:t>When you come to {10-11} Carlton House Terrace you can rest assured that your event will be in safe hands. </a:t>
            </a:r>
            <a:r>
              <a:rPr lang="en-GB" dirty="0" err="1"/>
              <a:t>Searcys</a:t>
            </a:r>
            <a:r>
              <a:rPr lang="en-GB" dirty="0"/>
              <a:t> will work with you to plan your occasion and ensure that your guests’ expectations are exceeded. Their experience will be at your disposal at all times during the planning process and on the big day.</a:t>
            </a:r>
          </a:p>
          <a:p>
            <a:pPr marL="0" indent="0">
              <a:lnSpc>
                <a:spcPct val="100000"/>
              </a:lnSpc>
              <a:buNone/>
            </a:pPr>
            <a:endParaRPr lang="en-GB" dirty="0"/>
          </a:p>
        </p:txBody>
      </p:sp>
      <p:pic>
        <p:nvPicPr>
          <p:cNvPr id="4" name="Graphic 3">
            <a:extLst>
              <a:ext uri="{FF2B5EF4-FFF2-40B4-BE49-F238E27FC236}">
                <a16:creationId xmlns:a16="http://schemas.microsoft.com/office/drawing/2014/main" id="{FAAE7E22-A704-6342-C773-9BEFF8F3B82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01800" y="3985909"/>
            <a:ext cx="1788373" cy="581685"/>
          </a:xfrm>
          <a:prstGeom prst="rect">
            <a:avLst/>
          </a:prstGeom>
        </p:spPr>
      </p:pic>
      <p:pic>
        <p:nvPicPr>
          <p:cNvPr id="10" name="Graphic 9">
            <a:extLst>
              <a:ext uri="{FF2B5EF4-FFF2-40B4-BE49-F238E27FC236}">
                <a16:creationId xmlns:a16="http://schemas.microsoft.com/office/drawing/2014/main" id="{E0F5AFF9-E6FA-CCBF-7992-E669CB1D34B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02092" y="3938210"/>
            <a:ext cx="647416" cy="846621"/>
          </a:xfrm>
          <a:prstGeom prst="rect">
            <a:avLst/>
          </a:prstGeom>
        </p:spPr>
      </p:pic>
      <p:pic>
        <p:nvPicPr>
          <p:cNvPr id="12" name="Graphic 11">
            <a:extLst>
              <a:ext uri="{FF2B5EF4-FFF2-40B4-BE49-F238E27FC236}">
                <a16:creationId xmlns:a16="http://schemas.microsoft.com/office/drawing/2014/main" id="{458E5840-3138-0673-0A75-12EB1862A59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64291" y="103581"/>
            <a:ext cx="661509" cy="727660"/>
          </a:xfrm>
          <a:prstGeom prst="rect">
            <a:avLst/>
          </a:prstGeom>
        </p:spPr>
      </p:pic>
    </p:spTree>
    <p:extLst>
      <p:ext uri="{BB962C8B-B14F-4D97-AF65-F5344CB8AC3E}">
        <p14:creationId xmlns:p14="http://schemas.microsoft.com/office/powerpoint/2010/main" val="32670791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BA9C56E-240B-6E99-C98F-505C68745C4C}"/>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0" y="0"/>
            <a:ext cx="10691813" cy="7559675"/>
          </a:xfrm>
          <a:prstGeom prst="rect">
            <a:avLst/>
          </a:prstGeom>
        </p:spPr>
      </p:pic>
      <p:sp>
        <p:nvSpPr>
          <p:cNvPr id="5" name="Rectangle 4">
            <a:extLst>
              <a:ext uri="{FF2B5EF4-FFF2-40B4-BE49-F238E27FC236}">
                <a16:creationId xmlns:a16="http://schemas.microsoft.com/office/drawing/2014/main" id="{0483D307-4354-645C-26A6-E972D0A0DFD0}"/>
              </a:ext>
            </a:extLst>
          </p:cNvPr>
          <p:cNvSpPr/>
          <p:nvPr/>
        </p:nvSpPr>
        <p:spPr>
          <a:xfrm>
            <a:off x="756000" y="0"/>
            <a:ext cx="3960000" cy="75596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1084DA2-2438-ADC5-79D6-F2870603CC16}"/>
              </a:ext>
            </a:extLst>
          </p:cNvPr>
          <p:cNvSpPr>
            <a:spLocks noGrp="1"/>
          </p:cNvSpPr>
          <p:nvPr>
            <p:ph type="title"/>
          </p:nvPr>
        </p:nvSpPr>
        <p:spPr/>
        <p:txBody>
          <a:bodyPr>
            <a:normAutofit/>
          </a:bodyPr>
          <a:lstStyle/>
          <a:p>
            <a:r>
              <a:rPr lang="en-GB" dirty="0">
                <a:solidFill>
                  <a:schemeClr val="accent1"/>
                </a:solidFill>
              </a:rPr>
              <a:t>CANAPÉS</a:t>
            </a:r>
          </a:p>
        </p:txBody>
      </p:sp>
      <p:sp>
        <p:nvSpPr>
          <p:cNvPr id="3" name="Content Placeholder 2">
            <a:extLst>
              <a:ext uri="{FF2B5EF4-FFF2-40B4-BE49-F238E27FC236}">
                <a16:creationId xmlns:a16="http://schemas.microsoft.com/office/drawing/2014/main" id="{64CAA316-064F-2931-0ABB-B850C2714AB3}"/>
              </a:ext>
            </a:extLst>
          </p:cNvPr>
          <p:cNvSpPr>
            <a:spLocks noGrp="1"/>
          </p:cNvSpPr>
          <p:nvPr>
            <p:ph idx="1"/>
          </p:nvPr>
        </p:nvSpPr>
        <p:spPr>
          <a:xfrm>
            <a:off x="1044000" y="1116000"/>
            <a:ext cx="3024000" cy="5202585"/>
          </a:xfrm>
        </p:spPr>
        <p:txBody>
          <a:bodyPr>
            <a:noAutofit/>
          </a:bodyPr>
          <a:lstStyle/>
          <a:p>
            <a:pPr marL="0" indent="0">
              <a:lnSpc>
                <a:spcPct val="100000"/>
              </a:lnSpc>
              <a:spcBef>
                <a:spcPts val="600"/>
              </a:spcBef>
              <a:buNone/>
            </a:pPr>
            <a:r>
              <a:rPr lang="en-GB" sz="1300" dirty="0">
                <a:solidFill>
                  <a:srgbClr val="9F163A"/>
                </a:solidFill>
                <a:latin typeface="Filson Pro" panose="02000000000000000000" pitchFamily="2" charset="77"/>
              </a:rPr>
              <a:t>HOT CANAPÉS</a:t>
            </a:r>
          </a:p>
          <a:p>
            <a:pPr marL="0" indent="0">
              <a:lnSpc>
                <a:spcPct val="100000"/>
              </a:lnSpc>
              <a:spcBef>
                <a:spcPts val="600"/>
              </a:spcBef>
              <a:buNone/>
            </a:pPr>
            <a:r>
              <a:rPr lang="en-GB" dirty="0"/>
              <a:t>Celeriac croquette, quince, pickled apple (</a:t>
            </a:r>
            <a:r>
              <a:rPr lang="en-GB" dirty="0" err="1"/>
              <a:t>ve</a:t>
            </a:r>
            <a:r>
              <a:rPr lang="en-GB" dirty="0"/>
              <a:t>)</a:t>
            </a:r>
          </a:p>
          <a:p>
            <a:pPr marL="0" indent="0">
              <a:lnSpc>
                <a:spcPct val="100000"/>
              </a:lnSpc>
              <a:spcBef>
                <a:spcPts val="600"/>
              </a:spcBef>
              <a:buNone/>
            </a:pPr>
            <a:r>
              <a:rPr lang="en-GB" dirty="0"/>
              <a:t>Winter root </a:t>
            </a:r>
            <a:r>
              <a:rPr lang="en-GB" dirty="0" err="1"/>
              <a:t>rösti</a:t>
            </a:r>
            <a:r>
              <a:rPr lang="en-GB" dirty="0"/>
              <a:t>, parsnip puree, cranberry (</a:t>
            </a:r>
            <a:r>
              <a:rPr lang="en-GB" dirty="0" err="1"/>
              <a:t>ve</a:t>
            </a:r>
            <a:r>
              <a:rPr lang="en-GB" dirty="0"/>
              <a:t>)</a:t>
            </a:r>
          </a:p>
          <a:p>
            <a:pPr marL="0" indent="0">
              <a:lnSpc>
                <a:spcPct val="100000"/>
              </a:lnSpc>
              <a:spcBef>
                <a:spcPts val="600"/>
              </a:spcBef>
              <a:buNone/>
            </a:pPr>
            <a:r>
              <a:rPr lang="en-GB" dirty="0"/>
              <a:t>Pressed lamb, spiced blood orange, mint</a:t>
            </a:r>
          </a:p>
          <a:p>
            <a:pPr marL="0" indent="0">
              <a:lnSpc>
                <a:spcPct val="100000"/>
              </a:lnSpc>
              <a:spcBef>
                <a:spcPts val="600"/>
              </a:spcBef>
              <a:buNone/>
            </a:pPr>
            <a:r>
              <a:rPr lang="en-GB" dirty="0"/>
              <a:t>Slow braised ox cheek bonbon, horseradish cream, pickled shallots</a:t>
            </a:r>
          </a:p>
          <a:p>
            <a:pPr marL="0" indent="0">
              <a:lnSpc>
                <a:spcPct val="100000"/>
              </a:lnSpc>
              <a:spcBef>
                <a:spcPts val="1800"/>
              </a:spcBef>
              <a:buNone/>
            </a:pPr>
            <a:r>
              <a:rPr lang="en-GB" sz="1300" dirty="0">
                <a:solidFill>
                  <a:srgbClr val="9F163A"/>
                </a:solidFill>
                <a:latin typeface="Filson Pro" panose="02000000000000000000" pitchFamily="2" charset="77"/>
              </a:rPr>
              <a:t>COLD CANAPÉS</a:t>
            </a:r>
          </a:p>
          <a:p>
            <a:pPr marL="0" indent="0">
              <a:lnSpc>
                <a:spcPct val="100000"/>
              </a:lnSpc>
              <a:spcBef>
                <a:spcPts val="600"/>
              </a:spcBef>
              <a:buNone/>
            </a:pPr>
            <a:r>
              <a:rPr lang="en-GB" dirty="0"/>
              <a:t>Heritage beetroot macaroon, Lord London, candied pumpkin seeds (v)</a:t>
            </a:r>
          </a:p>
          <a:p>
            <a:pPr marL="0" indent="0">
              <a:lnSpc>
                <a:spcPct val="100000"/>
              </a:lnSpc>
              <a:spcBef>
                <a:spcPts val="600"/>
              </a:spcBef>
              <a:buNone/>
            </a:pPr>
            <a:r>
              <a:rPr lang="en-GB" dirty="0"/>
              <a:t>Wild mushroom and tarragon tart, </a:t>
            </a:r>
            <a:br>
              <a:rPr lang="en-GB" dirty="0"/>
            </a:br>
            <a:r>
              <a:rPr lang="en-GB" dirty="0"/>
              <a:t>thyme jelly (</a:t>
            </a:r>
            <a:r>
              <a:rPr lang="en-GB" dirty="0" err="1"/>
              <a:t>ve</a:t>
            </a:r>
            <a:r>
              <a:rPr lang="en-GB" dirty="0"/>
              <a:t>)</a:t>
            </a:r>
          </a:p>
          <a:p>
            <a:pPr marL="0" indent="0">
              <a:lnSpc>
                <a:spcPct val="100000"/>
              </a:lnSpc>
              <a:spcBef>
                <a:spcPts val="600"/>
              </a:spcBef>
              <a:buNone/>
            </a:pPr>
            <a:r>
              <a:rPr lang="en-GB" dirty="0"/>
              <a:t>Smoked Chalk Stream trout rillette, soda bread sable, pickled fennel, seaweed jelly</a:t>
            </a:r>
          </a:p>
          <a:p>
            <a:pPr marL="0" indent="0">
              <a:lnSpc>
                <a:spcPct val="100000"/>
              </a:lnSpc>
              <a:spcBef>
                <a:spcPts val="600"/>
              </a:spcBef>
              <a:buNone/>
            </a:pPr>
            <a:r>
              <a:rPr lang="en-GB" dirty="0"/>
              <a:t>Crispy chicken skin, chicken parfait, </a:t>
            </a:r>
            <a:br>
              <a:rPr lang="en-GB" dirty="0"/>
            </a:br>
            <a:r>
              <a:rPr lang="en-GB" dirty="0"/>
              <a:t>winter fruit chutney</a:t>
            </a:r>
          </a:p>
          <a:p>
            <a:pPr marL="0" indent="0">
              <a:lnSpc>
                <a:spcPct val="100000"/>
              </a:lnSpc>
              <a:spcBef>
                <a:spcPts val="1800"/>
              </a:spcBef>
              <a:buNone/>
            </a:pPr>
            <a:r>
              <a:rPr lang="en-GB" sz="1300" dirty="0">
                <a:solidFill>
                  <a:srgbClr val="9F163A"/>
                </a:solidFill>
                <a:latin typeface="Filson Pro" panose="02000000000000000000" pitchFamily="2" charset="77"/>
              </a:rPr>
              <a:t>SWEET CANAPÉS</a:t>
            </a:r>
          </a:p>
          <a:p>
            <a:pPr marL="0" indent="0">
              <a:lnSpc>
                <a:spcPct val="100000"/>
              </a:lnSpc>
              <a:spcBef>
                <a:spcPts val="600"/>
              </a:spcBef>
              <a:buNone/>
            </a:pPr>
            <a:r>
              <a:rPr lang="en-GB" dirty="0"/>
              <a:t>Mini minced pie, brandy </a:t>
            </a:r>
            <a:r>
              <a:rPr lang="en-GB" dirty="0" err="1"/>
              <a:t>chantilly</a:t>
            </a:r>
            <a:r>
              <a:rPr lang="en-GB" dirty="0"/>
              <a:t> (v)</a:t>
            </a:r>
          </a:p>
          <a:p>
            <a:pPr marL="0" indent="0">
              <a:lnSpc>
                <a:spcPct val="100000"/>
              </a:lnSpc>
              <a:spcBef>
                <a:spcPts val="600"/>
              </a:spcBef>
              <a:buNone/>
            </a:pPr>
            <a:r>
              <a:rPr lang="en-GB" dirty="0"/>
              <a:t>Blackcurrant pâté de fruit (</a:t>
            </a:r>
            <a:r>
              <a:rPr lang="en-GB" dirty="0" err="1"/>
              <a:t>ve</a:t>
            </a:r>
            <a:r>
              <a:rPr lang="en-GB" dirty="0"/>
              <a:t>)</a:t>
            </a:r>
          </a:p>
          <a:p>
            <a:pPr marL="0" indent="0">
              <a:lnSpc>
                <a:spcPct val="100000"/>
              </a:lnSpc>
              <a:spcBef>
                <a:spcPts val="600"/>
              </a:spcBef>
              <a:buNone/>
            </a:pPr>
            <a:r>
              <a:rPr lang="en-GB" dirty="0"/>
              <a:t>Salted caramel bon bon (v)</a:t>
            </a:r>
          </a:p>
          <a:p>
            <a:pPr marL="0" indent="0">
              <a:lnSpc>
                <a:spcPct val="100000"/>
              </a:lnSpc>
              <a:buNone/>
            </a:pPr>
            <a:endParaRPr lang="en-GB" dirty="0"/>
          </a:p>
        </p:txBody>
      </p:sp>
      <p:sp>
        <p:nvSpPr>
          <p:cNvPr id="4" name="Content Placeholder 2">
            <a:extLst>
              <a:ext uri="{FF2B5EF4-FFF2-40B4-BE49-F238E27FC236}">
                <a16:creationId xmlns:a16="http://schemas.microsoft.com/office/drawing/2014/main" id="{1FE17D87-FD7A-2398-D89C-A4BC4A9CD6C8}"/>
              </a:ext>
            </a:extLst>
          </p:cNvPr>
          <p:cNvSpPr txBox="1">
            <a:spLocks/>
          </p:cNvSpPr>
          <p:nvPr/>
        </p:nvSpPr>
        <p:spPr>
          <a:xfrm>
            <a:off x="1044000" y="7014893"/>
            <a:ext cx="3024000" cy="284596"/>
          </a:xfrm>
          <a:prstGeom prst="rect">
            <a:avLst/>
          </a:prstGeom>
        </p:spPr>
        <p:txBody>
          <a:bodyPr vert="horz" lIns="0" tIns="0" rIns="0" bIns="0" rtlCol="0">
            <a:normAutofit/>
          </a:bodyPr>
          <a:lstStyle>
            <a:lvl1pPr marL="251986" indent="-251986" algn="l" defTabSz="1007943" rtl="0" eaLnBrk="1" latinLnBrk="0" hangingPunct="1">
              <a:lnSpc>
                <a:spcPct val="90000"/>
              </a:lnSpc>
              <a:spcBef>
                <a:spcPts val="1102"/>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en-GB" sz="800" dirty="0">
                <a:solidFill>
                  <a:srgbClr val="9F163A"/>
                </a:solidFill>
                <a:latin typeface="Filson Pro" panose="02000000000000000000" pitchFamily="2" charset="77"/>
              </a:rPr>
              <a:t>(</a:t>
            </a:r>
            <a:r>
              <a:rPr lang="en-GB" sz="800" dirty="0" err="1">
                <a:solidFill>
                  <a:srgbClr val="9F163A"/>
                </a:solidFill>
                <a:latin typeface="Filson Pro" panose="02000000000000000000" pitchFamily="2" charset="77"/>
              </a:rPr>
              <a:t>ve</a:t>
            </a:r>
            <a:r>
              <a:rPr lang="en-GB" sz="800" dirty="0">
                <a:solidFill>
                  <a:srgbClr val="9F163A"/>
                </a:solidFill>
                <a:latin typeface="Filson Pro" panose="02000000000000000000" pitchFamily="2" charset="77"/>
              </a:rPr>
              <a:t>) Vegan (v) Vegetarian (gf) Gluten-free</a:t>
            </a:r>
          </a:p>
        </p:txBody>
      </p:sp>
      <p:pic>
        <p:nvPicPr>
          <p:cNvPr id="13" name="Graphic 12">
            <a:extLst>
              <a:ext uri="{FF2B5EF4-FFF2-40B4-BE49-F238E27FC236}">
                <a16:creationId xmlns:a16="http://schemas.microsoft.com/office/drawing/2014/main" id="{4F3CB7C5-1C3A-B50E-BE13-E6110969AA8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679962" y="402484"/>
            <a:ext cx="977306" cy="4300145"/>
          </a:xfrm>
          <a:prstGeom prst="rect">
            <a:avLst/>
          </a:prstGeom>
        </p:spPr>
      </p:pic>
      <p:pic>
        <p:nvPicPr>
          <p:cNvPr id="15" name="Graphic 14">
            <a:extLst>
              <a:ext uri="{FF2B5EF4-FFF2-40B4-BE49-F238E27FC236}">
                <a16:creationId xmlns:a16="http://schemas.microsoft.com/office/drawing/2014/main" id="{E8958486-5BE0-5F65-46D0-6FE9D4313E8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36253" y="6174586"/>
            <a:ext cx="655747" cy="857515"/>
          </a:xfrm>
          <a:prstGeom prst="rect">
            <a:avLst/>
          </a:prstGeom>
        </p:spPr>
      </p:pic>
    </p:spTree>
    <p:extLst>
      <p:ext uri="{BB962C8B-B14F-4D97-AF65-F5344CB8AC3E}">
        <p14:creationId xmlns:p14="http://schemas.microsoft.com/office/powerpoint/2010/main" val="2643343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9226745-D247-E281-8954-811378DE17A9}"/>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0" y="0"/>
            <a:ext cx="10691813" cy="7559675"/>
          </a:xfrm>
          <a:prstGeom prst="rect">
            <a:avLst/>
          </a:prstGeom>
        </p:spPr>
      </p:pic>
      <p:sp>
        <p:nvSpPr>
          <p:cNvPr id="5" name="Rectangle 4">
            <a:extLst>
              <a:ext uri="{FF2B5EF4-FFF2-40B4-BE49-F238E27FC236}">
                <a16:creationId xmlns:a16="http://schemas.microsoft.com/office/drawing/2014/main" id="{2856E01B-D5B6-D37B-65CF-4E5014D067EC}"/>
              </a:ext>
            </a:extLst>
          </p:cNvPr>
          <p:cNvSpPr/>
          <p:nvPr/>
        </p:nvSpPr>
        <p:spPr>
          <a:xfrm>
            <a:off x="6081762" y="0"/>
            <a:ext cx="3960000" cy="75596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1084DA2-2438-ADC5-79D6-F2870603CC16}"/>
              </a:ext>
            </a:extLst>
          </p:cNvPr>
          <p:cNvSpPr>
            <a:spLocks noGrp="1"/>
          </p:cNvSpPr>
          <p:nvPr>
            <p:ph type="title"/>
          </p:nvPr>
        </p:nvSpPr>
        <p:spPr>
          <a:xfrm>
            <a:off x="6369762" y="402484"/>
            <a:ext cx="3024000" cy="857515"/>
          </a:xfrm>
        </p:spPr>
        <p:txBody>
          <a:bodyPr>
            <a:normAutofit/>
          </a:bodyPr>
          <a:lstStyle/>
          <a:p>
            <a:r>
              <a:rPr lang="en-GB" dirty="0">
                <a:solidFill>
                  <a:schemeClr val="accent1"/>
                </a:solidFill>
              </a:rPr>
              <a:t>BOWL FOOD</a:t>
            </a:r>
          </a:p>
        </p:txBody>
      </p:sp>
      <p:sp>
        <p:nvSpPr>
          <p:cNvPr id="3" name="Content Placeholder 2">
            <a:extLst>
              <a:ext uri="{FF2B5EF4-FFF2-40B4-BE49-F238E27FC236}">
                <a16:creationId xmlns:a16="http://schemas.microsoft.com/office/drawing/2014/main" id="{64CAA316-064F-2931-0ABB-B850C2714AB3}"/>
              </a:ext>
            </a:extLst>
          </p:cNvPr>
          <p:cNvSpPr>
            <a:spLocks noGrp="1"/>
          </p:cNvSpPr>
          <p:nvPr>
            <p:ph idx="1"/>
          </p:nvPr>
        </p:nvSpPr>
        <p:spPr>
          <a:xfrm>
            <a:off x="6369762" y="1116000"/>
            <a:ext cx="3429146" cy="5202585"/>
          </a:xfrm>
        </p:spPr>
        <p:txBody>
          <a:bodyPr>
            <a:noAutofit/>
          </a:bodyPr>
          <a:lstStyle/>
          <a:p>
            <a:pPr marL="0" indent="0">
              <a:lnSpc>
                <a:spcPct val="100000"/>
              </a:lnSpc>
              <a:spcBef>
                <a:spcPts val="600"/>
              </a:spcBef>
              <a:buNone/>
            </a:pPr>
            <a:r>
              <a:rPr lang="en-GB" sz="1300" dirty="0">
                <a:solidFill>
                  <a:srgbClr val="9F163A"/>
                </a:solidFill>
                <a:latin typeface="Filson Pro" panose="02000000000000000000" pitchFamily="2" charset="77"/>
              </a:rPr>
              <a:t>HOT </a:t>
            </a:r>
          </a:p>
          <a:p>
            <a:pPr marL="0" indent="0">
              <a:lnSpc>
                <a:spcPct val="100000"/>
              </a:lnSpc>
              <a:spcBef>
                <a:spcPts val="600"/>
              </a:spcBef>
              <a:buNone/>
            </a:pPr>
            <a:r>
              <a:rPr lang="en-GB" dirty="0"/>
              <a:t>Norfolk turkey, roast potatoes, root vegetables, </a:t>
            </a:r>
            <a:br>
              <a:rPr lang="en-GB" dirty="0"/>
            </a:br>
            <a:r>
              <a:rPr lang="en-GB" dirty="0"/>
              <a:t>turkey jus</a:t>
            </a:r>
          </a:p>
          <a:p>
            <a:pPr marL="0" indent="0">
              <a:lnSpc>
                <a:spcPct val="100000"/>
              </a:lnSpc>
              <a:spcBef>
                <a:spcPts val="600"/>
              </a:spcBef>
              <a:buNone/>
            </a:pPr>
            <a:r>
              <a:rPr lang="en-GB" dirty="0"/>
              <a:t>Pigs in blankets, pomme puree, crispy shallots, </a:t>
            </a:r>
            <a:br>
              <a:rPr lang="en-GB" dirty="0"/>
            </a:br>
            <a:r>
              <a:rPr lang="en-GB" dirty="0"/>
              <a:t>red wine jus </a:t>
            </a:r>
          </a:p>
          <a:p>
            <a:pPr marL="0" indent="0">
              <a:lnSpc>
                <a:spcPct val="100000"/>
              </a:lnSpc>
              <a:spcBef>
                <a:spcPts val="600"/>
              </a:spcBef>
              <a:buNone/>
            </a:pPr>
            <a:r>
              <a:rPr lang="en-GB" dirty="0"/>
              <a:t>Cornish hake, parsnip puree, pickle fennel, </a:t>
            </a:r>
            <a:br>
              <a:rPr lang="en-GB" dirty="0"/>
            </a:br>
            <a:r>
              <a:rPr lang="en-GB" dirty="0"/>
              <a:t>salsa </a:t>
            </a:r>
            <a:r>
              <a:rPr lang="en-GB" dirty="0" err="1"/>
              <a:t>verde</a:t>
            </a:r>
            <a:r>
              <a:rPr lang="en-GB" dirty="0"/>
              <a:t> </a:t>
            </a:r>
          </a:p>
          <a:p>
            <a:pPr marL="0" indent="0">
              <a:lnSpc>
                <a:spcPct val="100000"/>
              </a:lnSpc>
              <a:spcBef>
                <a:spcPts val="600"/>
              </a:spcBef>
              <a:buNone/>
            </a:pPr>
            <a:r>
              <a:rPr lang="en-GB" dirty="0"/>
              <a:t>Slow roasted celeriac, winter root tops, confit </a:t>
            </a:r>
            <a:br>
              <a:rPr lang="en-GB" dirty="0"/>
            </a:br>
            <a:r>
              <a:rPr lang="en-GB" dirty="0"/>
              <a:t>shallot, chestnut, winter truffle cream sauce (</a:t>
            </a:r>
            <a:r>
              <a:rPr lang="en-GB" dirty="0" err="1"/>
              <a:t>ve</a:t>
            </a:r>
            <a:r>
              <a:rPr lang="en-GB" dirty="0"/>
              <a:t>)</a:t>
            </a:r>
          </a:p>
          <a:p>
            <a:pPr marL="0" indent="0">
              <a:lnSpc>
                <a:spcPct val="100000"/>
              </a:lnSpc>
              <a:spcBef>
                <a:spcPts val="1800"/>
              </a:spcBef>
              <a:buNone/>
            </a:pPr>
            <a:r>
              <a:rPr lang="en-GB" sz="1300" dirty="0">
                <a:solidFill>
                  <a:srgbClr val="9F163A"/>
                </a:solidFill>
                <a:latin typeface="Filson Pro" panose="02000000000000000000" pitchFamily="2" charset="77"/>
              </a:rPr>
              <a:t>COLD </a:t>
            </a:r>
          </a:p>
          <a:p>
            <a:pPr marL="0" indent="0">
              <a:lnSpc>
                <a:spcPct val="100000"/>
              </a:lnSpc>
              <a:spcBef>
                <a:spcPts val="600"/>
              </a:spcBef>
              <a:buNone/>
            </a:pPr>
            <a:r>
              <a:rPr lang="en-GB" dirty="0"/>
              <a:t>Beetroot gravlax, celeriac, fennel salad, </a:t>
            </a:r>
            <a:br>
              <a:rPr lang="en-GB" dirty="0"/>
            </a:br>
            <a:r>
              <a:rPr lang="en-GB" dirty="0"/>
              <a:t>mustard dill dressing</a:t>
            </a:r>
          </a:p>
          <a:p>
            <a:pPr marL="0" indent="0">
              <a:lnSpc>
                <a:spcPct val="100000"/>
              </a:lnSpc>
              <a:spcBef>
                <a:spcPts val="600"/>
              </a:spcBef>
              <a:buNone/>
            </a:pPr>
            <a:r>
              <a:rPr lang="en-GB" dirty="0"/>
              <a:t>Herb marinated artichoke hearts, puy lentils, </a:t>
            </a:r>
            <a:br>
              <a:rPr lang="en-GB" dirty="0"/>
            </a:br>
            <a:r>
              <a:rPr lang="en-GB" dirty="0"/>
              <a:t>yellow split peas, mint yoghurt (</a:t>
            </a:r>
            <a:r>
              <a:rPr lang="en-GB" dirty="0" err="1"/>
              <a:t>ve</a:t>
            </a:r>
            <a:r>
              <a:rPr lang="en-GB" dirty="0"/>
              <a:t>)</a:t>
            </a:r>
          </a:p>
          <a:p>
            <a:pPr marL="0" indent="0">
              <a:lnSpc>
                <a:spcPct val="100000"/>
              </a:lnSpc>
              <a:spcBef>
                <a:spcPts val="1800"/>
              </a:spcBef>
              <a:buNone/>
            </a:pPr>
            <a:r>
              <a:rPr lang="en-GB" sz="1300" dirty="0">
                <a:solidFill>
                  <a:srgbClr val="9F163A"/>
                </a:solidFill>
                <a:latin typeface="Filson Pro" panose="02000000000000000000" pitchFamily="2" charset="77"/>
              </a:rPr>
              <a:t>DESSERTS</a:t>
            </a:r>
          </a:p>
          <a:p>
            <a:pPr marL="0" indent="0">
              <a:lnSpc>
                <a:spcPct val="100000"/>
              </a:lnSpc>
              <a:spcBef>
                <a:spcPts val="600"/>
              </a:spcBef>
              <a:buNone/>
            </a:pPr>
            <a:r>
              <a:rPr lang="en-GB" dirty="0"/>
              <a:t>Red velvet, honeycomb chocolate log (v)</a:t>
            </a:r>
          </a:p>
          <a:p>
            <a:pPr marL="0" indent="0">
              <a:lnSpc>
                <a:spcPct val="100000"/>
              </a:lnSpc>
              <a:spcBef>
                <a:spcPts val="600"/>
              </a:spcBef>
              <a:buNone/>
            </a:pPr>
            <a:r>
              <a:rPr lang="en-GB" dirty="0"/>
              <a:t>Green apple panna cotta, Viennese biscuit, </a:t>
            </a:r>
            <a:br>
              <a:rPr lang="en-GB" dirty="0"/>
            </a:br>
            <a:r>
              <a:rPr lang="en-GB" dirty="0"/>
              <a:t>red currants (</a:t>
            </a:r>
            <a:r>
              <a:rPr lang="en-GB" dirty="0" err="1"/>
              <a:t>ve</a:t>
            </a:r>
            <a:r>
              <a:rPr lang="en-GB" dirty="0"/>
              <a:t>)</a:t>
            </a:r>
          </a:p>
          <a:p>
            <a:pPr marL="0" indent="0">
              <a:lnSpc>
                <a:spcPct val="100000"/>
              </a:lnSpc>
              <a:spcBef>
                <a:spcPts val="600"/>
              </a:spcBef>
              <a:buNone/>
            </a:pPr>
            <a:r>
              <a:rPr lang="en-GB" dirty="0"/>
              <a:t>Caramelised spiced clementine bread and </a:t>
            </a:r>
            <a:br>
              <a:rPr lang="en-GB" dirty="0"/>
            </a:br>
            <a:r>
              <a:rPr lang="en-GB" dirty="0"/>
              <a:t>butter pudding (v)</a:t>
            </a:r>
          </a:p>
          <a:p>
            <a:pPr marL="0" indent="0">
              <a:lnSpc>
                <a:spcPct val="100000"/>
              </a:lnSpc>
              <a:buNone/>
            </a:pPr>
            <a:endParaRPr lang="en-GB" dirty="0"/>
          </a:p>
        </p:txBody>
      </p:sp>
      <p:sp>
        <p:nvSpPr>
          <p:cNvPr id="4" name="Content Placeholder 2">
            <a:extLst>
              <a:ext uri="{FF2B5EF4-FFF2-40B4-BE49-F238E27FC236}">
                <a16:creationId xmlns:a16="http://schemas.microsoft.com/office/drawing/2014/main" id="{1FE17D87-FD7A-2398-D89C-A4BC4A9CD6C8}"/>
              </a:ext>
            </a:extLst>
          </p:cNvPr>
          <p:cNvSpPr txBox="1">
            <a:spLocks/>
          </p:cNvSpPr>
          <p:nvPr/>
        </p:nvSpPr>
        <p:spPr>
          <a:xfrm>
            <a:off x="6369762" y="7014893"/>
            <a:ext cx="3024000" cy="284596"/>
          </a:xfrm>
          <a:prstGeom prst="rect">
            <a:avLst/>
          </a:prstGeom>
        </p:spPr>
        <p:txBody>
          <a:bodyPr vert="horz" lIns="0" tIns="0" rIns="0" bIns="0" rtlCol="0">
            <a:normAutofit/>
          </a:bodyPr>
          <a:lstStyle>
            <a:lvl1pPr marL="251986" indent="-251986" algn="l" defTabSz="1007943" rtl="0" eaLnBrk="1" latinLnBrk="0" hangingPunct="1">
              <a:lnSpc>
                <a:spcPct val="90000"/>
              </a:lnSpc>
              <a:spcBef>
                <a:spcPts val="1102"/>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en-GB" sz="800" dirty="0">
                <a:solidFill>
                  <a:srgbClr val="9F163A"/>
                </a:solidFill>
                <a:latin typeface="Filson Pro" panose="02000000000000000000" pitchFamily="2" charset="77"/>
              </a:rPr>
              <a:t>(</a:t>
            </a:r>
            <a:r>
              <a:rPr lang="en-GB" sz="800" dirty="0" err="1">
                <a:solidFill>
                  <a:srgbClr val="9F163A"/>
                </a:solidFill>
                <a:latin typeface="Filson Pro" panose="02000000000000000000" pitchFamily="2" charset="77"/>
              </a:rPr>
              <a:t>ve</a:t>
            </a:r>
            <a:r>
              <a:rPr lang="en-GB" sz="800" dirty="0">
                <a:solidFill>
                  <a:srgbClr val="9F163A"/>
                </a:solidFill>
                <a:latin typeface="Filson Pro" panose="02000000000000000000" pitchFamily="2" charset="77"/>
              </a:rPr>
              <a:t>) Vegan (v) Vegetarian (gf) Gluten-free</a:t>
            </a:r>
          </a:p>
        </p:txBody>
      </p:sp>
      <p:pic>
        <p:nvPicPr>
          <p:cNvPr id="11" name="Graphic 10">
            <a:extLst>
              <a:ext uri="{FF2B5EF4-FFF2-40B4-BE49-F238E27FC236}">
                <a16:creationId xmlns:a16="http://schemas.microsoft.com/office/drawing/2014/main" id="{2CEB2827-E1C6-947C-5886-7AD20C5AF3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128944" y="402484"/>
            <a:ext cx="689497" cy="6948000"/>
          </a:xfrm>
          <a:prstGeom prst="rect">
            <a:avLst/>
          </a:prstGeom>
        </p:spPr>
      </p:pic>
    </p:spTree>
    <p:extLst>
      <p:ext uri="{BB962C8B-B14F-4D97-AF65-F5344CB8AC3E}">
        <p14:creationId xmlns:p14="http://schemas.microsoft.com/office/powerpoint/2010/main" val="1715251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C3433A-572F-3EC4-D7D5-984CB44C6645}"/>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0" y="0"/>
            <a:ext cx="10691813" cy="7559675"/>
          </a:xfrm>
          <a:prstGeom prst="rect">
            <a:avLst/>
          </a:prstGeom>
        </p:spPr>
      </p:pic>
      <p:sp>
        <p:nvSpPr>
          <p:cNvPr id="5" name="Rectangle 4">
            <a:extLst>
              <a:ext uri="{FF2B5EF4-FFF2-40B4-BE49-F238E27FC236}">
                <a16:creationId xmlns:a16="http://schemas.microsoft.com/office/drawing/2014/main" id="{E7210E72-ED9B-00F2-DF69-A0133099A810}"/>
              </a:ext>
            </a:extLst>
          </p:cNvPr>
          <p:cNvSpPr/>
          <p:nvPr/>
        </p:nvSpPr>
        <p:spPr>
          <a:xfrm>
            <a:off x="756000" y="0"/>
            <a:ext cx="3960000" cy="75596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1084DA2-2438-ADC5-79D6-F2870603CC16}"/>
              </a:ext>
            </a:extLst>
          </p:cNvPr>
          <p:cNvSpPr>
            <a:spLocks noGrp="1"/>
          </p:cNvSpPr>
          <p:nvPr>
            <p:ph type="title"/>
          </p:nvPr>
        </p:nvSpPr>
        <p:spPr/>
        <p:txBody>
          <a:bodyPr>
            <a:normAutofit/>
          </a:bodyPr>
          <a:lstStyle/>
          <a:p>
            <a:r>
              <a:rPr lang="en-GB" dirty="0">
                <a:solidFill>
                  <a:schemeClr val="accent1"/>
                </a:solidFill>
              </a:rPr>
              <a:t>HOT FORK BUFFET </a:t>
            </a:r>
            <a:br>
              <a:rPr lang="en-GB" dirty="0">
                <a:solidFill>
                  <a:schemeClr val="accent1"/>
                </a:solidFill>
              </a:rPr>
            </a:br>
            <a:r>
              <a:rPr lang="en-GB" dirty="0">
                <a:solidFill>
                  <a:schemeClr val="accent1"/>
                </a:solidFill>
              </a:rPr>
              <a:t>SET MENU</a:t>
            </a:r>
          </a:p>
        </p:txBody>
      </p:sp>
      <p:sp>
        <p:nvSpPr>
          <p:cNvPr id="3" name="Content Placeholder 2">
            <a:extLst>
              <a:ext uri="{FF2B5EF4-FFF2-40B4-BE49-F238E27FC236}">
                <a16:creationId xmlns:a16="http://schemas.microsoft.com/office/drawing/2014/main" id="{64CAA316-064F-2931-0ABB-B850C2714AB3}"/>
              </a:ext>
            </a:extLst>
          </p:cNvPr>
          <p:cNvSpPr>
            <a:spLocks noGrp="1"/>
          </p:cNvSpPr>
          <p:nvPr>
            <p:ph idx="1"/>
          </p:nvPr>
        </p:nvSpPr>
        <p:spPr>
          <a:xfrm>
            <a:off x="1044000" y="1259999"/>
            <a:ext cx="3024000" cy="3979266"/>
          </a:xfrm>
        </p:spPr>
        <p:txBody>
          <a:bodyPr>
            <a:noAutofit/>
          </a:bodyPr>
          <a:lstStyle/>
          <a:p>
            <a:pPr marL="0" indent="0">
              <a:lnSpc>
                <a:spcPct val="100000"/>
              </a:lnSpc>
              <a:spcBef>
                <a:spcPts val="600"/>
              </a:spcBef>
              <a:buNone/>
            </a:pPr>
            <a:r>
              <a:rPr lang="en-GB" sz="1300" dirty="0">
                <a:solidFill>
                  <a:srgbClr val="9F163A"/>
                </a:solidFill>
                <a:latin typeface="Filson Pro" panose="02000000000000000000" pitchFamily="2" charset="77"/>
              </a:rPr>
              <a:t>MAINS</a:t>
            </a:r>
          </a:p>
          <a:p>
            <a:pPr marL="0" indent="0">
              <a:lnSpc>
                <a:spcPct val="100000"/>
              </a:lnSpc>
              <a:spcBef>
                <a:spcPts val="600"/>
              </a:spcBef>
              <a:buNone/>
            </a:pPr>
            <a:r>
              <a:rPr lang="en-GB" dirty="0"/>
              <a:t>Norfolk turkey breast, roast potatoes, winter </a:t>
            </a:r>
            <a:br>
              <a:rPr lang="en-GB" dirty="0"/>
            </a:br>
            <a:r>
              <a:rPr lang="en-GB" dirty="0"/>
              <a:t>root veg, cranberry sauce, turkey jus</a:t>
            </a:r>
          </a:p>
          <a:p>
            <a:pPr marL="0" indent="0">
              <a:lnSpc>
                <a:spcPct val="100000"/>
              </a:lnSpc>
              <a:spcBef>
                <a:spcPts val="600"/>
              </a:spcBef>
              <a:buNone/>
            </a:pPr>
            <a:r>
              <a:rPr lang="en-GB" dirty="0"/>
              <a:t>Celeriac and wild mushroom Wellington, </a:t>
            </a:r>
            <a:br>
              <a:rPr lang="en-GB" dirty="0"/>
            </a:br>
            <a:r>
              <a:rPr lang="en-GB" dirty="0"/>
              <a:t>braised cavolo </a:t>
            </a:r>
            <a:r>
              <a:rPr lang="en-GB" dirty="0" err="1"/>
              <a:t>nero</a:t>
            </a:r>
            <a:r>
              <a:rPr lang="en-GB" dirty="0"/>
              <a:t>, roasted parsnips, </a:t>
            </a:r>
            <a:br>
              <a:rPr lang="en-GB" dirty="0"/>
            </a:br>
            <a:r>
              <a:rPr lang="en-GB" dirty="0"/>
              <a:t>red wine shallot jus (</a:t>
            </a:r>
            <a:r>
              <a:rPr lang="en-GB" dirty="0" err="1"/>
              <a:t>ve</a:t>
            </a:r>
            <a:r>
              <a:rPr lang="en-GB" dirty="0"/>
              <a:t>)</a:t>
            </a:r>
          </a:p>
          <a:p>
            <a:pPr marL="0" indent="0">
              <a:lnSpc>
                <a:spcPct val="100000"/>
              </a:lnSpc>
              <a:spcBef>
                <a:spcPts val="1800"/>
              </a:spcBef>
              <a:buNone/>
            </a:pPr>
            <a:r>
              <a:rPr lang="en-GB" sz="1300" dirty="0">
                <a:solidFill>
                  <a:srgbClr val="9F163A"/>
                </a:solidFill>
                <a:latin typeface="Filson Pro" panose="02000000000000000000" pitchFamily="2" charset="77"/>
              </a:rPr>
              <a:t>SALADS</a:t>
            </a:r>
          </a:p>
          <a:p>
            <a:pPr marL="0" indent="0">
              <a:lnSpc>
                <a:spcPct val="100000"/>
              </a:lnSpc>
              <a:spcBef>
                <a:spcPts val="600"/>
              </a:spcBef>
              <a:buNone/>
            </a:pPr>
            <a:r>
              <a:rPr lang="en-GB" dirty="0"/>
              <a:t>Red cabbage, chicory, apple and goat’s cheese salad, lemon mustard vinaigrette</a:t>
            </a:r>
          </a:p>
          <a:p>
            <a:pPr marL="0" indent="0">
              <a:lnSpc>
                <a:spcPct val="100000"/>
              </a:lnSpc>
              <a:spcBef>
                <a:spcPts val="600"/>
              </a:spcBef>
              <a:buNone/>
            </a:pPr>
            <a:r>
              <a:rPr lang="en-GB" dirty="0"/>
              <a:t>Sweet potato, chickpea, vegan feta, tahini, mint yoghurt (</a:t>
            </a:r>
            <a:r>
              <a:rPr lang="en-GB" dirty="0" err="1"/>
              <a:t>ve</a:t>
            </a:r>
            <a:r>
              <a:rPr lang="en-GB" dirty="0"/>
              <a:t>)</a:t>
            </a:r>
          </a:p>
          <a:p>
            <a:pPr marL="0" indent="0">
              <a:lnSpc>
                <a:spcPct val="100000"/>
              </a:lnSpc>
              <a:spcBef>
                <a:spcPts val="1800"/>
              </a:spcBef>
              <a:buNone/>
            </a:pPr>
            <a:r>
              <a:rPr lang="en-GB" sz="1300" dirty="0">
                <a:solidFill>
                  <a:srgbClr val="9F163A"/>
                </a:solidFill>
                <a:latin typeface="Filson Pro" panose="02000000000000000000" pitchFamily="2" charset="77"/>
              </a:rPr>
              <a:t>DESSERT</a:t>
            </a:r>
          </a:p>
          <a:p>
            <a:pPr marL="0" indent="0">
              <a:lnSpc>
                <a:spcPct val="100000"/>
              </a:lnSpc>
              <a:spcBef>
                <a:spcPts val="600"/>
              </a:spcBef>
              <a:buNone/>
            </a:pPr>
            <a:r>
              <a:rPr lang="en-GB" dirty="0"/>
              <a:t>Christmas pudding, brandy custard (v)</a:t>
            </a:r>
          </a:p>
          <a:p>
            <a:pPr marL="0" indent="0">
              <a:lnSpc>
                <a:spcPct val="100000"/>
              </a:lnSpc>
              <a:spcBef>
                <a:spcPts val="600"/>
              </a:spcBef>
              <a:buNone/>
            </a:pPr>
            <a:r>
              <a:rPr lang="en-GB" dirty="0"/>
              <a:t>Black forest chocolate delice, brandied </a:t>
            </a:r>
            <a:br>
              <a:rPr lang="en-GB" dirty="0"/>
            </a:br>
            <a:r>
              <a:rPr lang="en-GB" dirty="0"/>
              <a:t>cherries, </a:t>
            </a:r>
            <a:r>
              <a:rPr lang="en-GB" dirty="0" err="1"/>
              <a:t>chantilly</a:t>
            </a:r>
            <a:r>
              <a:rPr lang="en-GB" dirty="0"/>
              <a:t> (v)</a:t>
            </a:r>
          </a:p>
          <a:p>
            <a:pPr marL="0" indent="0">
              <a:lnSpc>
                <a:spcPct val="100000"/>
              </a:lnSpc>
              <a:spcBef>
                <a:spcPts val="600"/>
              </a:spcBef>
              <a:buNone/>
            </a:pPr>
            <a:r>
              <a:rPr lang="en-GB" dirty="0"/>
              <a:t>Blackberry mille-feuille, clementine cream, soaked clementines, orange tuille (</a:t>
            </a:r>
            <a:r>
              <a:rPr lang="en-GB" dirty="0" err="1"/>
              <a:t>ve</a:t>
            </a:r>
            <a:r>
              <a:rPr lang="en-GB" dirty="0"/>
              <a:t>)</a:t>
            </a:r>
          </a:p>
        </p:txBody>
      </p:sp>
      <p:sp>
        <p:nvSpPr>
          <p:cNvPr id="4" name="Content Placeholder 2">
            <a:extLst>
              <a:ext uri="{FF2B5EF4-FFF2-40B4-BE49-F238E27FC236}">
                <a16:creationId xmlns:a16="http://schemas.microsoft.com/office/drawing/2014/main" id="{1FE17D87-FD7A-2398-D89C-A4BC4A9CD6C8}"/>
              </a:ext>
            </a:extLst>
          </p:cNvPr>
          <p:cNvSpPr txBox="1">
            <a:spLocks/>
          </p:cNvSpPr>
          <p:nvPr/>
        </p:nvSpPr>
        <p:spPr>
          <a:xfrm>
            <a:off x="1044000" y="7014893"/>
            <a:ext cx="3024000" cy="284596"/>
          </a:xfrm>
          <a:prstGeom prst="rect">
            <a:avLst/>
          </a:prstGeom>
        </p:spPr>
        <p:txBody>
          <a:bodyPr vert="horz" lIns="0" tIns="0" rIns="0" bIns="0" rtlCol="0">
            <a:normAutofit/>
          </a:bodyPr>
          <a:lstStyle>
            <a:lvl1pPr marL="251986" indent="-251986" algn="l" defTabSz="1007943" rtl="0" eaLnBrk="1" latinLnBrk="0" hangingPunct="1">
              <a:lnSpc>
                <a:spcPct val="90000"/>
              </a:lnSpc>
              <a:spcBef>
                <a:spcPts val="1102"/>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en-GB" sz="800" dirty="0">
                <a:solidFill>
                  <a:srgbClr val="9F163A"/>
                </a:solidFill>
                <a:latin typeface="Filson Pro" panose="02000000000000000000" pitchFamily="2" charset="77"/>
              </a:rPr>
              <a:t>(</a:t>
            </a:r>
            <a:r>
              <a:rPr lang="en-GB" sz="800" dirty="0" err="1">
                <a:solidFill>
                  <a:srgbClr val="9F163A"/>
                </a:solidFill>
                <a:latin typeface="Filson Pro" panose="02000000000000000000" pitchFamily="2" charset="77"/>
              </a:rPr>
              <a:t>ve</a:t>
            </a:r>
            <a:r>
              <a:rPr lang="en-GB" sz="800" dirty="0">
                <a:solidFill>
                  <a:srgbClr val="9F163A"/>
                </a:solidFill>
                <a:latin typeface="Filson Pro" panose="02000000000000000000" pitchFamily="2" charset="77"/>
              </a:rPr>
              <a:t>) Vegan (v) Vegetarian (gf) Gluten-free</a:t>
            </a:r>
          </a:p>
        </p:txBody>
      </p:sp>
      <p:pic>
        <p:nvPicPr>
          <p:cNvPr id="8" name="Graphic 7">
            <a:extLst>
              <a:ext uri="{FF2B5EF4-FFF2-40B4-BE49-F238E27FC236}">
                <a16:creationId xmlns:a16="http://schemas.microsoft.com/office/drawing/2014/main" id="{F53B2038-3F47-F93C-E22D-6DE16D45C8A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0800000" flipH="1">
            <a:off x="3579347" y="572301"/>
            <a:ext cx="977306" cy="4300145"/>
          </a:xfrm>
          <a:prstGeom prst="rect">
            <a:avLst/>
          </a:prstGeom>
        </p:spPr>
      </p:pic>
      <p:pic>
        <p:nvPicPr>
          <p:cNvPr id="10" name="Graphic 9">
            <a:extLst>
              <a:ext uri="{FF2B5EF4-FFF2-40B4-BE49-F238E27FC236}">
                <a16:creationId xmlns:a16="http://schemas.microsoft.com/office/drawing/2014/main" id="{560D40C5-D252-A18D-EA22-AC0F0760DAF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36253" y="6221663"/>
            <a:ext cx="619747" cy="810438"/>
          </a:xfrm>
          <a:prstGeom prst="rect">
            <a:avLst/>
          </a:prstGeom>
        </p:spPr>
      </p:pic>
    </p:spTree>
    <p:extLst>
      <p:ext uri="{BB962C8B-B14F-4D97-AF65-F5344CB8AC3E}">
        <p14:creationId xmlns:p14="http://schemas.microsoft.com/office/powerpoint/2010/main" val="3456178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9EF284D-B01C-2844-4D94-E77D47347966}"/>
              </a:ext>
            </a:extLst>
          </p:cNvPr>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6985" y="0"/>
            <a:ext cx="10684828" cy="7559675"/>
          </a:xfrm>
          <a:prstGeom prst="rect">
            <a:avLst/>
          </a:prstGeom>
        </p:spPr>
      </p:pic>
      <p:sp>
        <p:nvSpPr>
          <p:cNvPr id="5" name="Rectangle 4">
            <a:extLst>
              <a:ext uri="{FF2B5EF4-FFF2-40B4-BE49-F238E27FC236}">
                <a16:creationId xmlns:a16="http://schemas.microsoft.com/office/drawing/2014/main" id="{094C912F-6F77-2AA2-D1D6-0551CBE29403}"/>
              </a:ext>
            </a:extLst>
          </p:cNvPr>
          <p:cNvSpPr/>
          <p:nvPr/>
        </p:nvSpPr>
        <p:spPr>
          <a:xfrm>
            <a:off x="6155903" y="0"/>
            <a:ext cx="3960000" cy="75596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1084DA2-2438-ADC5-79D6-F2870603CC16}"/>
              </a:ext>
            </a:extLst>
          </p:cNvPr>
          <p:cNvSpPr>
            <a:spLocks noGrp="1"/>
          </p:cNvSpPr>
          <p:nvPr>
            <p:ph type="title"/>
          </p:nvPr>
        </p:nvSpPr>
        <p:spPr>
          <a:xfrm>
            <a:off x="6443903" y="402484"/>
            <a:ext cx="3024000" cy="857515"/>
          </a:xfrm>
        </p:spPr>
        <p:txBody>
          <a:bodyPr>
            <a:normAutofit/>
          </a:bodyPr>
          <a:lstStyle/>
          <a:p>
            <a:r>
              <a:rPr lang="en-GB" dirty="0">
                <a:solidFill>
                  <a:schemeClr val="accent1"/>
                </a:solidFill>
              </a:rPr>
              <a:t>SEATED DINNER</a:t>
            </a:r>
          </a:p>
        </p:txBody>
      </p:sp>
      <p:sp>
        <p:nvSpPr>
          <p:cNvPr id="3" name="Content Placeholder 2">
            <a:extLst>
              <a:ext uri="{FF2B5EF4-FFF2-40B4-BE49-F238E27FC236}">
                <a16:creationId xmlns:a16="http://schemas.microsoft.com/office/drawing/2014/main" id="{64CAA316-064F-2931-0ABB-B850C2714AB3}"/>
              </a:ext>
            </a:extLst>
          </p:cNvPr>
          <p:cNvSpPr>
            <a:spLocks noGrp="1"/>
          </p:cNvSpPr>
          <p:nvPr>
            <p:ph idx="1"/>
          </p:nvPr>
        </p:nvSpPr>
        <p:spPr>
          <a:xfrm>
            <a:off x="6443903" y="1036441"/>
            <a:ext cx="3024000" cy="5718265"/>
          </a:xfrm>
        </p:spPr>
        <p:txBody>
          <a:bodyPr>
            <a:noAutofit/>
          </a:bodyPr>
          <a:lstStyle/>
          <a:p>
            <a:pPr marL="0" indent="0">
              <a:spcBef>
                <a:spcPts val="600"/>
              </a:spcBef>
              <a:buNone/>
            </a:pPr>
            <a:r>
              <a:rPr lang="en-GB" dirty="0">
                <a:latin typeface="Filson Pro" panose="02000000000000000000" pitchFamily="2" charset="77"/>
              </a:rPr>
              <a:t>Choose one starter, two mains (one meat/fish </a:t>
            </a:r>
            <a:br>
              <a:rPr lang="en-GB" dirty="0">
                <a:latin typeface="Filson Pro" panose="02000000000000000000" pitchFamily="2" charset="77"/>
              </a:rPr>
            </a:br>
            <a:r>
              <a:rPr lang="en-GB" dirty="0">
                <a:latin typeface="Filson Pro" panose="02000000000000000000" pitchFamily="2" charset="77"/>
              </a:rPr>
              <a:t>and one vegetarian) and one dessert</a:t>
            </a:r>
            <a:endParaRPr lang="en-GB" sz="1300" dirty="0">
              <a:solidFill>
                <a:srgbClr val="9F163A"/>
              </a:solidFill>
              <a:latin typeface="Filson Pro" panose="02000000000000000000" pitchFamily="2" charset="77"/>
            </a:endParaRPr>
          </a:p>
          <a:p>
            <a:pPr marL="0" indent="0">
              <a:lnSpc>
                <a:spcPct val="100000"/>
              </a:lnSpc>
              <a:spcBef>
                <a:spcPts val="1800"/>
              </a:spcBef>
              <a:buNone/>
            </a:pPr>
            <a:r>
              <a:rPr lang="en-GB" sz="1300" dirty="0">
                <a:solidFill>
                  <a:srgbClr val="9F163A"/>
                </a:solidFill>
                <a:latin typeface="Filson Pro" panose="02000000000000000000" pitchFamily="2" charset="77"/>
              </a:rPr>
              <a:t>STARTERS</a:t>
            </a:r>
          </a:p>
          <a:p>
            <a:pPr marL="0" indent="0">
              <a:lnSpc>
                <a:spcPct val="100000"/>
              </a:lnSpc>
              <a:spcBef>
                <a:spcPts val="600"/>
              </a:spcBef>
              <a:buNone/>
            </a:pPr>
            <a:r>
              <a:rPr lang="en-GB" dirty="0"/>
              <a:t>Mushroom parfait, pickled mushrooms, sourdough crisp (</a:t>
            </a:r>
            <a:r>
              <a:rPr lang="en-GB" dirty="0" err="1"/>
              <a:t>ve</a:t>
            </a:r>
            <a:r>
              <a:rPr lang="en-GB" dirty="0"/>
              <a:t>)</a:t>
            </a:r>
          </a:p>
          <a:p>
            <a:pPr marL="0" indent="0">
              <a:lnSpc>
                <a:spcPct val="100000"/>
              </a:lnSpc>
              <a:spcBef>
                <a:spcPts val="600"/>
              </a:spcBef>
              <a:buNone/>
            </a:pPr>
            <a:r>
              <a:rPr lang="en-GB" dirty="0"/>
              <a:t>Roasted </a:t>
            </a:r>
            <a:r>
              <a:rPr lang="en-GB" dirty="0" err="1"/>
              <a:t>delica</a:t>
            </a:r>
            <a:r>
              <a:rPr lang="en-GB" dirty="0"/>
              <a:t> pumpkin, pumpkin velouté, sage oil, pumpkin seeds, Yorkshire blue cheese (v)</a:t>
            </a:r>
          </a:p>
          <a:p>
            <a:pPr marL="0" indent="0">
              <a:lnSpc>
                <a:spcPct val="100000"/>
              </a:lnSpc>
              <a:spcBef>
                <a:spcPts val="600"/>
              </a:spcBef>
              <a:buNone/>
            </a:pPr>
            <a:r>
              <a:rPr lang="en-GB" dirty="0"/>
              <a:t>Chalk Stream smoked trout, beetroot carpaccio, goat’s cheese mousse, toasted pine nuts, dill and caper dressing</a:t>
            </a:r>
          </a:p>
          <a:p>
            <a:pPr marL="0" indent="0">
              <a:lnSpc>
                <a:spcPct val="100000"/>
              </a:lnSpc>
              <a:spcBef>
                <a:spcPts val="1800"/>
              </a:spcBef>
              <a:buNone/>
            </a:pPr>
            <a:r>
              <a:rPr lang="en-GB" sz="1300" dirty="0">
                <a:solidFill>
                  <a:srgbClr val="9F163A"/>
                </a:solidFill>
                <a:latin typeface="Filson Pro" panose="02000000000000000000" pitchFamily="2" charset="77"/>
              </a:rPr>
              <a:t>MAINS</a:t>
            </a:r>
          </a:p>
          <a:p>
            <a:pPr marL="0" indent="0">
              <a:lnSpc>
                <a:spcPct val="100000"/>
              </a:lnSpc>
              <a:spcBef>
                <a:spcPts val="600"/>
              </a:spcBef>
              <a:buNone/>
            </a:pPr>
            <a:r>
              <a:rPr lang="en-GB" dirty="0"/>
              <a:t>Norfolk turkey breast, truffle and sage stuffing, pigs in blankets, roasted potatoes, honey glazed carrots, parsnips, Brussels sprouts, chestnut, turkey jus</a:t>
            </a:r>
          </a:p>
          <a:p>
            <a:pPr marL="0" indent="0">
              <a:lnSpc>
                <a:spcPct val="100000"/>
              </a:lnSpc>
              <a:spcBef>
                <a:spcPts val="600"/>
              </a:spcBef>
              <a:buNone/>
            </a:pPr>
            <a:r>
              <a:rPr lang="en-GB" dirty="0"/>
              <a:t>Cornish hake, Jerusalem artichoke </a:t>
            </a:r>
            <a:r>
              <a:rPr lang="en-GB" dirty="0" err="1"/>
              <a:t>parmentier</a:t>
            </a:r>
            <a:r>
              <a:rPr lang="en-GB" dirty="0"/>
              <a:t>, confit shallots, Pitchfork Cheddar cheese sabayon</a:t>
            </a:r>
          </a:p>
          <a:p>
            <a:pPr marL="0" indent="0">
              <a:lnSpc>
                <a:spcPct val="100000"/>
              </a:lnSpc>
              <a:spcBef>
                <a:spcPts val="600"/>
              </a:spcBef>
              <a:buNone/>
            </a:pPr>
            <a:r>
              <a:rPr lang="en-GB" dirty="0"/>
              <a:t>Celeriac and wild mushroom Wellington, braised cavolo </a:t>
            </a:r>
            <a:r>
              <a:rPr lang="en-GB" dirty="0" err="1"/>
              <a:t>nero</a:t>
            </a:r>
            <a:r>
              <a:rPr lang="en-GB" dirty="0"/>
              <a:t>, parsnip puree, red wine shallot jus (</a:t>
            </a:r>
            <a:r>
              <a:rPr lang="en-GB" dirty="0" err="1"/>
              <a:t>ve</a:t>
            </a:r>
            <a:r>
              <a:rPr lang="en-GB" dirty="0"/>
              <a:t>)</a:t>
            </a:r>
          </a:p>
          <a:p>
            <a:pPr marL="0" indent="0">
              <a:spcBef>
                <a:spcPts val="1800"/>
              </a:spcBef>
              <a:buNone/>
            </a:pPr>
            <a:r>
              <a:rPr lang="en-GB" sz="1300" dirty="0">
                <a:solidFill>
                  <a:srgbClr val="9F163A"/>
                </a:solidFill>
                <a:latin typeface="Filson Pro" panose="02000000000000000000" pitchFamily="2" charset="77"/>
              </a:rPr>
              <a:t>DESSERT </a:t>
            </a:r>
            <a:br>
              <a:rPr lang="en-GB" sz="1300" dirty="0">
                <a:solidFill>
                  <a:srgbClr val="9F163A"/>
                </a:solidFill>
                <a:latin typeface="Filson Pro" panose="02000000000000000000" pitchFamily="2" charset="77"/>
              </a:rPr>
            </a:br>
            <a:r>
              <a:rPr lang="en-GB" dirty="0">
                <a:solidFill>
                  <a:srgbClr val="9F163A"/>
                </a:solidFill>
                <a:latin typeface="Filson Pro" panose="02000000000000000000" pitchFamily="2" charset="77"/>
              </a:rPr>
              <a:t>(plated or served as a dessert station)</a:t>
            </a:r>
          </a:p>
          <a:p>
            <a:pPr marL="0" indent="0">
              <a:lnSpc>
                <a:spcPct val="100000"/>
              </a:lnSpc>
              <a:spcBef>
                <a:spcPts val="600"/>
              </a:spcBef>
              <a:buNone/>
            </a:pPr>
            <a:r>
              <a:rPr lang="en-GB" dirty="0"/>
              <a:t>Christmas pudding, brandy custard (v)</a:t>
            </a:r>
          </a:p>
          <a:p>
            <a:pPr marL="0" indent="0">
              <a:lnSpc>
                <a:spcPct val="100000"/>
              </a:lnSpc>
              <a:spcBef>
                <a:spcPts val="600"/>
              </a:spcBef>
              <a:buNone/>
            </a:pPr>
            <a:r>
              <a:rPr lang="en-GB" dirty="0"/>
              <a:t>Black forest chocolate delice, brandied cherries, </a:t>
            </a:r>
            <a:r>
              <a:rPr lang="en-GB" dirty="0" err="1"/>
              <a:t>chantilly</a:t>
            </a:r>
            <a:r>
              <a:rPr lang="en-GB" dirty="0"/>
              <a:t> (v)</a:t>
            </a:r>
          </a:p>
          <a:p>
            <a:pPr marL="0" indent="0">
              <a:lnSpc>
                <a:spcPct val="100000"/>
              </a:lnSpc>
              <a:spcBef>
                <a:spcPts val="600"/>
              </a:spcBef>
              <a:buNone/>
            </a:pPr>
            <a:r>
              <a:rPr lang="en-GB" dirty="0"/>
              <a:t>Blackberry mille-feuille, clementine cream, </a:t>
            </a:r>
            <a:br>
              <a:rPr lang="en-GB" dirty="0"/>
            </a:br>
            <a:r>
              <a:rPr lang="en-GB" dirty="0"/>
              <a:t>soaked clementines, orange tuille (</a:t>
            </a:r>
            <a:r>
              <a:rPr lang="en-GB" dirty="0" err="1"/>
              <a:t>ve</a:t>
            </a:r>
            <a:r>
              <a:rPr lang="en-GB" dirty="0"/>
              <a:t>)</a:t>
            </a:r>
          </a:p>
        </p:txBody>
      </p:sp>
      <p:sp>
        <p:nvSpPr>
          <p:cNvPr id="4" name="Content Placeholder 2">
            <a:extLst>
              <a:ext uri="{FF2B5EF4-FFF2-40B4-BE49-F238E27FC236}">
                <a16:creationId xmlns:a16="http://schemas.microsoft.com/office/drawing/2014/main" id="{1FE17D87-FD7A-2398-D89C-A4BC4A9CD6C8}"/>
              </a:ext>
            </a:extLst>
          </p:cNvPr>
          <p:cNvSpPr txBox="1">
            <a:spLocks/>
          </p:cNvSpPr>
          <p:nvPr/>
        </p:nvSpPr>
        <p:spPr>
          <a:xfrm>
            <a:off x="6443903" y="7014893"/>
            <a:ext cx="3024000" cy="284596"/>
          </a:xfrm>
          <a:prstGeom prst="rect">
            <a:avLst/>
          </a:prstGeom>
        </p:spPr>
        <p:txBody>
          <a:bodyPr vert="horz" lIns="0" tIns="0" rIns="0" bIns="0" rtlCol="0">
            <a:normAutofit/>
          </a:bodyPr>
          <a:lstStyle>
            <a:lvl1pPr marL="251986" indent="-251986" algn="l" defTabSz="1007943" rtl="0" eaLnBrk="1" latinLnBrk="0" hangingPunct="1">
              <a:lnSpc>
                <a:spcPct val="90000"/>
              </a:lnSpc>
              <a:spcBef>
                <a:spcPts val="1102"/>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000" b="0" i="0" kern="1200">
                <a:solidFill>
                  <a:schemeClr val="accent2"/>
                </a:solidFill>
                <a:latin typeface="Filson Pro Book" panose="02000000000000000000" pitchFamily="2" charset="77"/>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pPr marL="0" indent="0">
              <a:buNone/>
            </a:pPr>
            <a:r>
              <a:rPr lang="en-GB" sz="800" dirty="0">
                <a:solidFill>
                  <a:srgbClr val="9F163A"/>
                </a:solidFill>
                <a:latin typeface="Filson Pro" panose="02000000000000000000" pitchFamily="2" charset="77"/>
              </a:rPr>
              <a:t>(</a:t>
            </a:r>
            <a:r>
              <a:rPr lang="en-GB" sz="800" dirty="0" err="1">
                <a:solidFill>
                  <a:srgbClr val="9F163A"/>
                </a:solidFill>
                <a:latin typeface="Filson Pro" panose="02000000000000000000" pitchFamily="2" charset="77"/>
              </a:rPr>
              <a:t>ve</a:t>
            </a:r>
            <a:r>
              <a:rPr lang="en-GB" sz="800" dirty="0">
                <a:solidFill>
                  <a:srgbClr val="9F163A"/>
                </a:solidFill>
                <a:latin typeface="Filson Pro" panose="02000000000000000000" pitchFamily="2" charset="77"/>
              </a:rPr>
              <a:t>) Vegan (v) Vegetarian (gf) Gluten-free</a:t>
            </a:r>
          </a:p>
        </p:txBody>
      </p:sp>
      <p:pic>
        <p:nvPicPr>
          <p:cNvPr id="10" name="Graphic 9">
            <a:extLst>
              <a:ext uri="{FF2B5EF4-FFF2-40B4-BE49-F238E27FC236}">
                <a16:creationId xmlns:a16="http://schemas.microsoft.com/office/drawing/2014/main" id="{BF534E37-28AE-A515-B9D1-AEEFB0555D5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288567" y="402484"/>
            <a:ext cx="689497" cy="6948000"/>
          </a:xfrm>
          <a:prstGeom prst="rect">
            <a:avLst/>
          </a:prstGeom>
        </p:spPr>
      </p:pic>
    </p:spTree>
    <p:extLst>
      <p:ext uri="{BB962C8B-B14F-4D97-AF65-F5344CB8AC3E}">
        <p14:creationId xmlns:p14="http://schemas.microsoft.com/office/powerpoint/2010/main" val="757179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84DA2-2438-ADC5-79D6-F2870603CC16}"/>
              </a:ext>
            </a:extLst>
          </p:cNvPr>
          <p:cNvSpPr>
            <a:spLocks noGrp="1"/>
          </p:cNvSpPr>
          <p:nvPr>
            <p:ph type="title"/>
          </p:nvPr>
        </p:nvSpPr>
        <p:spPr>
          <a:xfrm>
            <a:off x="3194953" y="2551739"/>
            <a:ext cx="4301906" cy="857515"/>
          </a:xfrm>
        </p:spPr>
        <p:txBody>
          <a:bodyPr>
            <a:normAutofit/>
          </a:bodyPr>
          <a:lstStyle/>
          <a:p>
            <a:pPr algn="ctr"/>
            <a:r>
              <a:rPr lang="en-GB" dirty="0">
                <a:solidFill>
                  <a:schemeClr val="accent1"/>
                </a:solidFill>
              </a:rPr>
              <a:t>LET’S GET FESTIVE</a:t>
            </a:r>
            <a:br>
              <a:rPr lang="en-GB" dirty="0">
                <a:solidFill>
                  <a:schemeClr val="accent1"/>
                </a:solidFill>
              </a:rPr>
            </a:br>
            <a:r>
              <a:rPr lang="en-GB" sz="1300" dirty="0">
                <a:solidFill>
                  <a:schemeClr val="bg1"/>
                </a:solidFill>
              </a:rPr>
              <a:t>YOU CAN SPEAK TO US IN A NUMBER OF WAYS</a:t>
            </a:r>
          </a:p>
        </p:txBody>
      </p:sp>
      <p:sp>
        <p:nvSpPr>
          <p:cNvPr id="3" name="Content Placeholder 2">
            <a:extLst>
              <a:ext uri="{FF2B5EF4-FFF2-40B4-BE49-F238E27FC236}">
                <a16:creationId xmlns:a16="http://schemas.microsoft.com/office/drawing/2014/main" id="{64CAA316-064F-2931-0ABB-B850C2714AB3}"/>
              </a:ext>
            </a:extLst>
          </p:cNvPr>
          <p:cNvSpPr>
            <a:spLocks noGrp="1"/>
          </p:cNvSpPr>
          <p:nvPr>
            <p:ph idx="1"/>
          </p:nvPr>
        </p:nvSpPr>
        <p:spPr>
          <a:xfrm>
            <a:off x="3194954" y="3409254"/>
            <a:ext cx="4301905" cy="3028736"/>
          </a:xfrm>
        </p:spPr>
        <p:txBody>
          <a:bodyPr>
            <a:noAutofit/>
          </a:bodyPr>
          <a:lstStyle/>
          <a:p>
            <a:pPr marL="0" indent="0" algn="ctr">
              <a:lnSpc>
                <a:spcPct val="100000"/>
              </a:lnSpc>
              <a:spcBef>
                <a:spcPts val="600"/>
              </a:spcBef>
              <a:buNone/>
            </a:pPr>
            <a:r>
              <a:rPr lang="en-GB" dirty="0">
                <a:solidFill>
                  <a:schemeClr val="bg1"/>
                </a:solidFill>
              </a:rPr>
              <a:t>Thank you for your enquiry and we hope that our menus excite you. </a:t>
            </a:r>
            <a:br>
              <a:rPr lang="en-GB" dirty="0">
                <a:solidFill>
                  <a:schemeClr val="bg1"/>
                </a:solidFill>
              </a:rPr>
            </a:br>
            <a:r>
              <a:rPr lang="en-GB" dirty="0">
                <a:solidFill>
                  <a:schemeClr val="bg1"/>
                </a:solidFill>
              </a:rPr>
              <a:t>We are very happy to discuss your requirements and to talk through any bespoke options that you may be interested in.</a:t>
            </a:r>
          </a:p>
          <a:p>
            <a:pPr marL="0" indent="0" algn="ctr">
              <a:lnSpc>
                <a:spcPct val="100000"/>
              </a:lnSpc>
              <a:spcBef>
                <a:spcPts val="600"/>
              </a:spcBef>
              <a:buNone/>
            </a:pPr>
            <a:r>
              <a:rPr lang="en-GB" dirty="0">
                <a:solidFill>
                  <a:schemeClr val="bg1"/>
                </a:solidFill>
              </a:rPr>
              <a:t>Call us 020 7969 5224</a:t>
            </a:r>
            <a:br>
              <a:rPr lang="en-GB" dirty="0">
                <a:solidFill>
                  <a:schemeClr val="bg1"/>
                </a:solidFill>
              </a:rPr>
            </a:br>
            <a:r>
              <a:rPr lang="en-GB" dirty="0">
                <a:solidFill>
                  <a:schemeClr val="bg1"/>
                </a:solidFill>
              </a:rPr>
              <a:t>Email us info@10-11cht.co.uk</a:t>
            </a:r>
          </a:p>
          <a:p>
            <a:pPr marL="0" indent="0" algn="ctr">
              <a:lnSpc>
                <a:spcPct val="100000"/>
              </a:lnSpc>
              <a:spcBef>
                <a:spcPts val="600"/>
              </a:spcBef>
              <a:buNone/>
            </a:pPr>
            <a:br>
              <a:rPr lang="en-GB" dirty="0">
                <a:solidFill>
                  <a:schemeClr val="bg1"/>
                </a:solidFill>
              </a:rPr>
            </a:br>
            <a:endParaRPr lang="en-GB" dirty="0">
              <a:solidFill>
                <a:schemeClr val="bg1"/>
              </a:solidFill>
            </a:endParaRPr>
          </a:p>
          <a:p>
            <a:pPr marL="0" indent="0" algn="ctr">
              <a:lnSpc>
                <a:spcPct val="100000"/>
              </a:lnSpc>
              <a:spcBef>
                <a:spcPts val="600"/>
              </a:spcBef>
              <a:buNone/>
            </a:pPr>
            <a:r>
              <a:rPr lang="en-GB" dirty="0">
                <a:solidFill>
                  <a:schemeClr val="bg1"/>
                </a:solidFill>
              </a:rPr>
              <a:t>Visit our social media pages for some venue inspiration!</a:t>
            </a:r>
          </a:p>
          <a:p>
            <a:pPr marL="0" indent="0" algn="ctr">
              <a:lnSpc>
                <a:spcPct val="100000"/>
              </a:lnSpc>
              <a:spcBef>
                <a:spcPts val="600"/>
              </a:spcBef>
              <a:buNone/>
            </a:pPr>
            <a:r>
              <a:rPr lang="en-GB" dirty="0">
                <a:solidFill>
                  <a:schemeClr val="bg1"/>
                </a:solidFill>
              </a:rPr>
              <a:t>@1011cht</a:t>
            </a:r>
          </a:p>
          <a:p>
            <a:pPr marL="0" indent="0" algn="ctr">
              <a:lnSpc>
                <a:spcPct val="100000"/>
              </a:lnSpc>
              <a:spcBef>
                <a:spcPts val="600"/>
              </a:spcBef>
              <a:buNone/>
            </a:pPr>
            <a:r>
              <a:rPr lang="en-GB" dirty="0">
                <a:solidFill>
                  <a:schemeClr val="bg1"/>
                </a:solidFill>
              </a:rPr>
              <a:t>@10.11CarltonHouseTerrace</a:t>
            </a:r>
          </a:p>
          <a:p>
            <a:pPr marL="0" indent="0" algn="ctr">
              <a:lnSpc>
                <a:spcPct val="100000"/>
              </a:lnSpc>
              <a:spcBef>
                <a:spcPts val="600"/>
              </a:spcBef>
              <a:buNone/>
            </a:pPr>
            <a:r>
              <a:rPr lang="en-GB" dirty="0">
                <a:solidFill>
                  <a:schemeClr val="bg1"/>
                </a:solidFill>
              </a:rPr>
              <a:t>@1011chtevents</a:t>
            </a:r>
          </a:p>
        </p:txBody>
      </p:sp>
      <p:pic>
        <p:nvPicPr>
          <p:cNvPr id="5" name="Graphic 4">
            <a:extLst>
              <a:ext uri="{FF2B5EF4-FFF2-40B4-BE49-F238E27FC236}">
                <a16:creationId xmlns:a16="http://schemas.microsoft.com/office/drawing/2014/main" id="{B3485ADB-34CC-81F2-46D7-903D5AC39A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51719" y="6437990"/>
            <a:ext cx="1788373" cy="581685"/>
          </a:xfrm>
          <a:prstGeom prst="rect">
            <a:avLst/>
          </a:prstGeom>
        </p:spPr>
      </p:pic>
      <p:pic>
        <p:nvPicPr>
          <p:cNvPr id="6" name="Graphic 5">
            <a:extLst>
              <a:ext uri="{FF2B5EF4-FFF2-40B4-BE49-F238E27FC236}">
                <a16:creationId xmlns:a16="http://schemas.microsoft.com/office/drawing/2014/main" id="{FB4F2F76-988F-54CC-1DE0-30FCF32914E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88111" y="542302"/>
            <a:ext cx="1315587" cy="1260000"/>
          </a:xfrm>
          <a:prstGeom prst="rect">
            <a:avLst/>
          </a:prstGeom>
        </p:spPr>
      </p:pic>
    </p:spTree>
    <p:extLst>
      <p:ext uri="{BB962C8B-B14F-4D97-AF65-F5344CB8AC3E}">
        <p14:creationId xmlns:p14="http://schemas.microsoft.com/office/powerpoint/2010/main" val="2001077193"/>
      </p:ext>
    </p:extLst>
  </p:cSld>
  <p:clrMapOvr>
    <a:masterClrMapping/>
  </p:clrMapOvr>
</p:sld>
</file>

<file path=ppt/theme/theme1.xml><?xml version="1.0" encoding="utf-8"?>
<a:theme xmlns:a="http://schemas.openxmlformats.org/drawingml/2006/main" name="Office Theme">
  <a:themeElements>
    <a:clrScheme name="10-11CHT">
      <a:dk1>
        <a:srgbClr val="000000"/>
      </a:dk1>
      <a:lt1>
        <a:srgbClr val="FFFFFF"/>
      </a:lt1>
      <a:dk2>
        <a:srgbClr val="0E2841"/>
      </a:dk2>
      <a:lt2>
        <a:srgbClr val="F9F9F9"/>
      </a:lt2>
      <a:accent1>
        <a:srgbClr val="C09A3B"/>
      </a:accent1>
      <a:accent2>
        <a:srgbClr val="2F3030"/>
      </a:accent2>
      <a:accent3>
        <a:srgbClr val="595959"/>
      </a:accent3>
      <a:accent4>
        <a:srgbClr val="769130"/>
      </a:accent4>
      <a:accent5>
        <a:srgbClr val="B3B3B3"/>
      </a:accent5>
      <a:accent6>
        <a:srgbClr val="D7D7D7"/>
      </a:accent6>
      <a:hlink>
        <a:srgbClr val="595959"/>
      </a:hlink>
      <a:folHlink>
        <a:srgbClr val="595959"/>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659</TotalTime>
  <Words>885</Words>
  <Application>Microsoft Macintosh PowerPoint</Application>
  <PresentationFormat>Custom</PresentationFormat>
  <Paragraphs>75</Paragraphs>
  <Slides>7</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Filson Pro Book</vt:lpstr>
      <vt:lpstr>Aptos Display</vt:lpstr>
      <vt:lpstr>Arial</vt:lpstr>
      <vt:lpstr>Aptos</vt:lpstr>
      <vt:lpstr>Filson Pro</vt:lpstr>
      <vt:lpstr>Office Theme</vt:lpstr>
      <vt:lpstr>PowerPoint Presentation</vt:lpstr>
      <vt:lpstr>CELEBRATE IN  OUR CENTRAL  LONDON TOWNHOUSE</vt:lpstr>
      <vt:lpstr>CANAPÉS</vt:lpstr>
      <vt:lpstr>BOWL FOOD</vt:lpstr>
      <vt:lpstr>HOT FORK BUFFET  SET MENU</vt:lpstr>
      <vt:lpstr>SEATED DINNER</vt:lpstr>
      <vt:lpstr>LET’S GET FESTIVE YOU CAN SPEAK TO US IN A NUMBER OF WAYS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Amber Blakeney</dc:creator>
  <cp:lastModifiedBy>Amber Blakeney</cp:lastModifiedBy>
  <cp:revision>4</cp:revision>
  <dcterms:created xsi:type="dcterms:W3CDTF">2026-09-15T21:17:51Z</dcterms:created>
  <dcterms:modified xsi:type="dcterms:W3CDTF">2026-09-16T08:17:40Z</dcterms:modified>
</cp:coreProperties>
</file>